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3" r:id="rId6"/>
    <p:sldId id="270" r:id="rId7"/>
    <p:sldId id="275" r:id="rId8"/>
    <p:sldId id="273" r:id="rId9"/>
  </p:sldIdLst>
  <p:sldSz cx="9144000" cy="5715000" type="screen16x10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9FF"/>
    <a:srgbClr val="B9F2FF"/>
    <a:srgbClr val="565606"/>
    <a:srgbClr val="043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6314" autoAdjust="0"/>
  </p:normalViewPr>
  <p:slideViewPr>
    <p:cSldViewPr>
      <p:cViewPr varScale="1">
        <p:scale>
          <a:sx n="127" d="100"/>
          <a:sy n="127" d="100"/>
        </p:scale>
        <p:origin x="1092" y="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2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8162774336379671_18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7" name="Параллелограмм 6"/>
          <p:cNvSpPr/>
          <p:nvPr/>
        </p:nvSpPr>
        <p:spPr>
          <a:xfrm>
            <a:off x="0" y="0"/>
            <a:ext cx="9144000" cy="5715000"/>
          </a:xfrm>
          <a:prstGeom prst="parallelogram">
            <a:avLst>
              <a:gd name="adj" fmla="val 24848"/>
            </a:avLst>
          </a:prstGeom>
          <a:solidFill>
            <a:srgbClr val="E1F9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99792" y="3372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Arial" pitchFamily="34" charset="0"/>
              </a:rPr>
              <a:t>ПРАВИТЕЛЬСТВО КИРОВСКОЙ ОБЛАСТИ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CD2E74B-D58B-4454-85C2-40718C580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2185374"/>
            <a:ext cx="7207920" cy="1464214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Меры поддержки частных инвесторов</a:t>
            </a:r>
          </a:p>
        </p:txBody>
      </p:sp>
      <p:sp>
        <p:nvSpPr>
          <p:cNvPr id="12" name="Прямоугольный треугольник 11"/>
          <p:cNvSpPr/>
          <p:nvPr/>
        </p:nvSpPr>
        <p:spPr>
          <a:xfrm rot="16200000">
            <a:off x="6821746" y="3392742"/>
            <a:ext cx="3348372" cy="1296144"/>
          </a:xfrm>
          <a:prstGeom prst="rtTriangle">
            <a:avLst/>
          </a:prstGeom>
          <a:solidFill>
            <a:srgbClr val="E1F9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>
            <a:off x="-1026114" y="1026114"/>
            <a:ext cx="3348372" cy="1296144"/>
          </a:xfrm>
          <a:prstGeom prst="rtTriangle">
            <a:avLst/>
          </a:prstGeom>
          <a:solidFill>
            <a:srgbClr val="E1F9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A1429A-973B-4F43-91DA-E09B8C9D45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1" t="21585" r="42244" b="43002"/>
          <a:stretch/>
        </p:blipFill>
        <p:spPr>
          <a:xfrm>
            <a:off x="1907704" y="193206"/>
            <a:ext cx="648072" cy="819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xn----ctbdhnbcv6akixn9n.xn--p1ai/wp-content/uploads/2018/09/busines-po-lynnomy-calenda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7" name="Параллелограмм 6"/>
          <p:cNvSpPr/>
          <p:nvPr/>
        </p:nvSpPr>
        <p:spPr>
          <a:xfrm>
            <a:off x="0" y="0"/>
            <a:ext cx="9144000" cy="5715000"/>
          </a:xfrm>
          <a:prstGeom prst="parallelogram">
            <a:avLst>
              <a:gd name="adj" fmla="val 24848"/>
            </a:avLst>
          </a:prstGeom>
          <a:solidFill>
            <a:srgbClr val="E1F9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6200000">
            <a:off x="6821746" y="3392742"/>
            <a:ext cx="3348372" cy="1296144"/>
          </a:xfrm>
          <a:prstGeom prst="rtTriangle">
            <a:avLst/>
          </a:prstGeom>
          <a:solidFill>
            <a:srgbClr val="E1F9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>
            <a:off x="-1026114" y="1026114"/>
            <a:ext cx="3348372" cy="1296144"/>
          </a:xfrm>
          <a:prstGeom prst="rtTriangle">
            <a:avLst/>
          </a:prstGeom>
          <a:solidFill>
            <a:srgbClr val="E1F9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03648" y="12119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itchFamily="34" charset="0"/>
                <a:cs typeface="Arial" pitchFamily="34" charset="0"/>
              </a:rPr>
              <a:t>МЕРЫ ПОДДЕРЖКИ</a:t>
            </a:r>
          </a:p>
        </p:txBody>
      </p:sp>
      <p:pic>
        <p:nvPicPr>
          <p:cNvPr id="17420" name="Picture 12" descr="Картинки по запросу деньги значок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96" y="1201316"/>
            <a:ext cx="1174999" cy="1224136"/>
          </a:xfrm>
          <a:prstGeom prst="rect">
            <a:avLst/>
          </a:prstGeom>
          <a:noFill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0F3805D-334E-4369-871F-C873B2B1D6D6}"/>
              </a:ext>
            </a:extLst>
          </p:cNvPr>
          <p:cNvSpPr/>
          <p:nvPr/>
        </p:nvSpPr>
        <p:spPr>
          <a:xfrm>
            <a:off x="5076056" y="1056732"/>
            <a:ext cx="3024336" cy="1511183"/>
          </a:xfrm>
          <a:prstGeom prst="rect">
            <a:avLst/>
          </a:prstGeom>
          <a:solidFill>
            <a:srgbClr val="E1F9FF">
              <a:alpha val="6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600"/>
              </a:spcAft>
            </a:pPr>
            <a:r>
              <a:rPr lang="ru-RU" sz="1400" i="0" u="none" strike="noStrike" baseline="0" dirty="0">
                <a:latin typeface="Century Gothic" panose="020B0502020202020204" pitchFamily="34" charset="0"/>
              </a:rPr>
              <a:t>субсидии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гранты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СПИК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госгарантии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займы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кредиты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59832" y="16333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ФИНАНСОВЫЕ</a:t>
            </a:r>
          </a:p>
        </p:txBody>
      </p:sp>
      <p:pic>
        <p:nvPicPr>
          <p:cNvPr id="17428" name="Picture 20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12" y="3793604"/>
            <a:ext cx="1765267" cy="88428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843808" y="39376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НЕ ФИНАНСОВЫЕ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0F3805D-334E-4369-871F-C873B2B1D6D6}"/>
              </a:ext>
            </a:extLst>
          </p:cNvPr>
          <p:cNvSpPr/>
          <p:nvPr/>
        </p:nvSpPr>
        <p:spPr>
          <a:xfrm>
            <a:off x="5076056" y="3145536"/>
            <a:ext cx="3024336" cy="1932837"/>
          </a:xfrm>
          <a:prstGeom prst="rect">
            <a:avLst/>
          </a:prstGeom>
          <a:solidFill>
            <a:srgbClr val="E1F9FF">
              <a:alpha val="60000"/>
            </a:srgbClr>
          </a:solidFill>
        </p:spPr>
        <p:txBody>
          <a:bodyPr wrap="square">
            <a:spAutoFit/>
          </a:bodyPr>
          <a:lstStyle/>
          <a:p>
            <a:pPr indent="-342900"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создание объектов инфраструктуры</a:t>
            </a:r>
          </a:p>
          <a:p>
            <a:pPr indent="-342900"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сертификация продукции</a:t>
            </a:r>
          </a:p>
          <a:p>
            <a:pPr indent="-342900"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форумы и выставки</a:t>
            </a:r>
          </a:p>
          <a:p>
            <a:pPr indent="-342900"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маркетинговые услуги</a:t>
            </a:r>
          </a:p>
          <a:p>
            <a:pPr indent="-342900"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консультации</a:t>
            </a:r>
          </a:p>
          <a:p>
            <a:pPr indent="-342900"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образовательные проекты</a:t>
            </a:r>
          </a:p>
          <a:p>
            <a:pPr indent="-342900"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поддержка СМИ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столбики мон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</p:spPr>
      </p:pic>
      <p:sp>
        <p:nvSpPr>
          <p:cNvPr id="7" name="Параллелограмм 6"/>
          <p:cNvSpPr/>
          <p:nvPr/>
        </p:nvSpPr>
        <p:spPr>
          <a:xfrm>
            <a:off x="0" y="0"/>
            <a:ext cx="9144000" cy="5715000"/>
          </a:xfrm>
          <a:prstGeom prst="parallelogram">
            <a:avLst>
              <a:gd name="adj" fmla="val 24848"/>
            </a:avLst>
          </a:prstGeom>
          <a:solidFill>
            <a:srgbClr val="E1F9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16200000">
            <a:off x="6821746" y="3392742"/>
            <a:ext cx="3348372" cy="1296144"/>
          </a:xfrm>
          <a:prstGeom prst="rtTriangle">
            <a:avLst/>
          </a:prstGeom>
          <a:solidFill>
            <a:srgbClr val="E1F9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>
            <a:off x="-1026114" y="1026114"/>
            <a:ext cx="3348372" cy="1296144"/>
          </a:xfrm>
          <a:prstGeom prst="rtTriangle">
            <a:avLst/>
          </a:prstGeom>
          <a:solidFill>
            <a:srgbClr val="E1F9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187624" y="913284"/>
            <a:ext cx="1584176" cy="1351024"/>
            <a:chOff x="1331640" y="1705372"/>
            <a:chExt cx="1584176" cy="135102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F0F3805D-334E-4369-871F-C873B2B1D6D6}"/>
                </a:ext>
              </a:extLst>
            </p:cNvPr>
            <p:cNvSpPr/>
            <p:nvPr/>
          </p:nvSpPr>
          <p:spPr>
            <a:xfrm>
              <a:off x="1331640" y="2425452"/>
              <a:ext cx="1584176" cy="630940"/>
            </a:xfrm>
            <a:prstGeom prst="rect">
              <a:avLst/>
            </a:prstGeom>
            <a:solidFill>
              <a:srgbClr val="E1F9FF">
                <a:alpha val="60000"/>
              </a:srgb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endParaRPr lang="ru-RU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endParaRPr>
            </a:p>
            <a:p>
              <a:pPr>
                <a:lnSpc>
                  <a:spcPts val="1400"/>
                </a:lnSpc>
                <a:defRPr/>
              </a:pPr>
              <a:endParaRPr lang="ru-RU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endParaRPr>
            </a:p>
            <a:p>
              <a:pPr>
                <a:lnSpc>
                  <a:spcPts val="1400"/>
                </a:lnSpc>
                <a:defRPr/>
              </a:pPr>
              <a:endParaRPr lang="ru-RU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endParaRPr>
            </a:p>
          </p:txBody>
        </p:sp>
        <p:pic>
          <p:nvPicPr>
            <p:cNvPr id="16388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1705372"/>
              <a:ext cx="1421904" cy="1261940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1979712" y="121196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Gothic" pitchFamily="34" charset="0"/>
                <a:cs typeface="Arial" pitchFamily="34" charset="0"/>
              </a:rPr>
              <a:t>ФИНАНСОВАЯ ПОДДЕРЖКА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80" y="409232"/>
            <a:ext cx="6228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Заемные продукты  в сумме до  </a:t>
            </a:r>
            <a:r>
              <a:rPr lang="ru-RU" sz="1400" dirty="0">
                <a:solidFill>
                  <a:srgbClr val="0F36B1"/>
                </a:solidFill>
                <a:latin typeface="Century Gothic" pitchFamily="34" charset="0"/>
                <a:cs typeface="Arial" pitchFamily="34" charset="0"/>
              </a:rPr>
              <a:t>5 млн. руб.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срок до </a:t>
            </a:r>
            <a:r>
              <a:rPr lang="ru-RU" sz="1400" dirty="0">
                <a:solidFill>
                  <a:srgbClr val="0F36B1"/>
                </a:solidFill>
                <a:latin typeface="Century Gothic" pitchFamily="34" charset="0"/>
                <a:cs typeface="Arial" pitchFamily="34" charset="0"/>
              </a:rPr>
              <a:t>36 мес.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7F5E23-0740-466D-AB2F-C437384DD7E7}"/>
              </a:ext>
            </a:extLst>
          </p:cNvPr>
          <p:cNvSpPr txBox="1"/>
          <p:nvPr/>
        </p:nvSpPr>
        <p:spPr>
          <a:xfrm>
            <a:off x="2915816" y="98529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itchFamily="34" charset="0"/>
                <a:cs typeface="Arial" pitchFamily="34" charset="0"/>
              </a:rPr>
              <a:t>-  на пополнение оборотных средств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7F5E23-0740-466D-AB2F-C437384DD7E7}"/>
              </a:ext>
            </a:extLst>
          </p:cNvPr>
          <p:cNvSpPr txBox="1"/>
          <p:nvPr/>
        </p:nvSpPr>
        <p:spPr>
          <a:xfrm>
            <a:off x="2915816" y="1345334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itchFamily="34" charset="0"/>
                <a:cs typeface="Arial" pitchFamily="34" charset="0"/>
              </a:rPr>
              <a:t>-  приобретение основных средств и/или строительство, реконструкцию, приобретение нежилых помещений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8224" y="62525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F36B1"/>
                </a:solidFill>
                <a:latin typeface="Century Gothic" pitchFamily="34" charset="0"/>
                <a:cs typeface="Arial" pitchFamily="34" charset="0"/>
              </a:rPr>
              <a:t>Специальные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59832" y="69726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F36B1"/>
                </a:solidFill>
                <a:latin typeface="Century Gothic" pitchFamily="34" charset="0"/>
                <a:cs typeface="Arial" pitchFamily="34" charset="0"/>
              </a:rPr>
              <a:t>Стандартные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7F5E23-0740-466D-AB2F-C437384DD7E7}"/>
              </a:ext>
            </a:extLst>
          </p:cNvPr>
          <p:cNvSpPr txBox="1"/>
          <p:nvPr/>
        </p:nvSpPr>
        <p:spPr>
          <a:xfrm>
            <a:off x="5508104" y="913284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200" dirty="0">
                <a:latin typeface="Century Gothic" pitchFamily="34" charset="0"/>
              </a:rPr>
              <a:t> </a:t>
            </a:r>
            <a:r>
              <a:rPr lang="ru-RU" sz="1200" dirty="0" err="1">
                <a:latin typeface="Century Gothic" pitchFamily="34" charset="0"/>
              </a:rPr>
              <a:t>микрозаймы</a:t>
            </a:r>
            <a:r>
              <a:rPr lang="ru-RU" sz="1200" dirty="0">
                <a:latin typeface="Century Gothic" pitchFamily="34" charset="0"/>
              </a:rPr>
              <a:t> СМСП, осуществляющим деятельность в приоритетных видах экономической деятельности</a:t>
            </a:r>
          </a:p>
          <a:p>
            <a:pPr>
              <a:buFontTx/>
              <a:buChar char="-"/>
            </a:pPr>
            <a:r>
              <a:rPr lang="ru-RU" sz="1200" dirty="0">
                <a:latin typeface="Century Gothic" pitchFamily="34" charset="0"/>
              </a:rPr>
              <a:t> </a:t>
            </a:r>
            <a:r>
              <a:rPr lang="ru-RU" sz="1200" dirty="0" err="1">
                <a:latin typeface="Century Gothic" pitchFamily="34" charset="0"/>
              </a:rPr>
              <a:t>микрозайм</a:t>
            </a:r>
            <a:r>
              <a:rPr lang="ru-RU" sz="1200" dirty="0">
                <a:latin typeface="Century Gothic" pitchFamily="34" charset="0"/>
              </a:rPr>
              <a:t> «Высокий уровень безработицы»</a:t>
            </a:r>
          </a:p>
          <a:p>
            <a:pPr>
              <a:buFontTx/>
              <a:buChar char="-"/>
            </a:pPr>
            <a:r>
              <a:rPr lang="ru-RU" sz="1200" dirty="0">
                <a:latin typeface="Century Gothic" pitchFamily="34" charset="0"/>
              </a:rPr>
              <a:t> </a:t>
            </a:r>
            <a:r>
              <a:rPr lang="ru-RU" sz="1200" dirty="0" err="1">
                <a:latin typeface="Century Gothic" pitchFamily="34" charset="0"/>
              </a:rPr>
              <a:t>микрозайм</a:t>
            </a:r>
            <a:r>
              <a:rPr lang="ru-RU" sz="1200" dirty="0">
                <a:latin typeface="Century Gothic" pitchFamily="34" charset="0"/>
              </a:rPr>
              <a:t> «Надежный клиент»</a:t>
            </a:r>
          </a:p>
          <a:p>
            <a:pPr>
              <a:buFontTx/>
              <a:buChar char="-"/>
            </a:pPr>
            <a:r>
              <a:rPr lang="ru-RU" sz="1200" dirty="0">
                <a:latin typeface="Century Gothic" pitchFamily="34" charset="0"/>
              </a:rPr>
              <a:t> </a:t>
            </a:r>
            <a:r>
              <a:rPr lang="ru-RU" sz="1200" dirty="0" err="1">
                <a:latin typeface="Century Gothic" pitchFamily="34" charset="0"/>
              </a:rPr>
              <a:t>микрозайм</a:t>
            </a:r>
            <a:r>
              <a:rPr lang="ru-RU" sz="1200" dirty="0">
                <a:latin typeface="Century Gothic" pitchFamily="34" charset="0"/>
              </a:rPr>
              <a:t> «Успешный старт»</a:t>
            </a:r>
          </a:p>
          <a:p>
            <a:pPr>
              <a:buFontTx/>
              <a:buChar char="-"/>
            </a:pPr>
            <a:r>
              <a:rPr lang="ru-RU" sz="1200" dirty="0">
                <a:latin typeface="Century Gothic" pitchFamily="34" charset="0"/>
              </a:rPr>
              <a:t> др.	</a:t>
            </a:r>
          </a:p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                     подробности на сайте: </a:t>
            </a:r>
          </a:p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	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kfpp.ru/services/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1" name="Picture 2" descr="Картинки по запросу министерство экономического развития российской федерации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857502"/>
            <a:ext cx="1440160" cy="960107"/>
          </a:xfrm>
          <a:prstGeom prst="rect">
            <a:avLst/>
          </a:prstGeom>
          <a:noFill/>
        </p:spPr>
      </p:pic>
      <p:pic>
        <p:nvPicPr>
          <p:cNvPr id="32" name="Picture 6" descr="Картинки по запросу корпорация мсп пн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81636"/>
            <a:ext cx="1152128" cy="1515264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1907704" y="2785494"/>
            <a:ext cx="5616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Программа льготного кредитования МСП по ставке </a:t>
            </a:r>
            <a:r>
              <a:rPr lang="ru-RU" sz="1400" dirty="0">
                <a:solidFill>
                  <a:srgbClr val="0F36B1"/>
                </a:solidFill>
                <a:latin typeface="Century Gothic" pitchFamily="34" charset="0"/>
                <a:cs typeface="Arial" pitchFamily="34" charset="0"/>
              </a:rPr>
              <a:t>до 8,5% 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619672" y="2785492"/>
            <a:ext cx="561662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23728" y="3145532"/>
            <a:ext cx="244827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0F36B1"/>
                </a:solidFill>
                <a:latin typeface="Century Gothic" pitchFamily="34" charset="0"/>
                <a:cs typeface="Arial" pitchFamily="34" charset="0"/>
              </a:rPr>
              <a:t>На инвестиционные цели</a:t>
            </a:r>
          </a:p>
          <a:p>
            <a:pPr algn="ctr"/>
            <a:r>
              <a:rPr lang="ru-RU" sz="1200" dirty="0">
                <a:latin typeface="Century Gothic" pitchFamily="34" charset="0"/>
                <a:cs typeface="Arial" pitchFamily="34" charset="0"/>
              </a:rPr>
              <a:t>от 500 тыс. руб. </a:t>
            </a:r>
            <a:br>
              <a:rPr lang="ru-RU" sz="1200" dirty="0">
                <a:latin typeface="Century Gothic" pitchFamily="34" charset="0"/>
                <a:cs typeface="Arial" pitchFamily="34" charset="0"/>
              </a:rPr>
            </a:br>
            <a:r>
              <a:rPr lang="ru-RU" sz="1200" dirty="0">
                <a:latin typeface="Century Gothic" pitchFamily="34" charset="0"/>
                <a:cs typeface="Arial" pitchFamily="34" charset="0"/>
              </a:rPr>
              <a:t>до 2 млрд. рублей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92080" y="3073523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0F36B1"/>
                </a:solidFill>
                <a:latin typeface="Century Gothic" pitchFamily="34" charset="0"/>
                <a:cs typeface="Arial" pitchFamily="34" charset="0"/>
              </a:rPr>
              <a:t>На пополнение оборотных средств</a:t>
            </a:r>
          </a:p>
          <a:p>
            <a:pPr algn="ctr"/>
            <a:r>
              <a:rPr lang="ru-RU" sz="1200" dirty="0">
                <a:latin typeface="Century Gothic" pitchFamily="34" charset="0"/>
                <a:cs typeface="Arial" pitchFamily="34" charset="0"/>
              </a:rPr>
              <a:t>от 500 тыс. руб. </a:t>
            </a:r>
            <a:br>
              <a:rPr lang="ru-RU" sz="1200" dirty="0">
                <a:latin typeface="Century Gothic" pitchFamily="34" charset="0"/>
                <a:cs typeface="Arial" pitchFamily="34" charset="0"/>
              </a:rPr>
            </a:br>
            <a:r>
              <a:rPr lang="ru-RU" sz="1200" dirty="0">
                <a:latin typeface="Century Gothic" pitchFamily="34" charset="0"/>
                <a:cs typeface="Arial" pitchFamily="34" charset="0"/>
              </a:rPr>
              <a:t>до 500 млн. рублей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691680" y="3937620"/>
            <a:ext cx="561662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547664" y="4009628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Гарантийная поддержка</a:t>
            </a:r>
            <a:endParaRPr lang="ru-RU" sz="1400" dirty="0">
              <a:solidFill>
                <a:srgbClr val="0F36B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691680" y="4225654"/>
            <a:ext cx="1944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Льготные займы</a:t>
            </a:r>
          </a:p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инвестиционные и пополнение оборотных средств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907704" y="5017740"/>
            <a:ext cx="14401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Льготный лизинг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19672" y="5253337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подробности на сайте: </a:t>
            </a:r>
            <a:b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aid.corpmsp.ru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F0F3805D-334E-4369-871F-C873B2B1D6D6}"/>
              </a:ext>
            </a:extLst>
          </p:cNvPr>
          <p:cNvSpPr/>
          <p:nvPr/>
        </p:nvSpPr>
        <p:spPr>
          <a:xfrm>
            <a:off x="3923928" y="4657700"/>
            <a:ext cx="1656184" cy="630942"/>
          </a:xfrm>
          <a:prstGeom prst="rect">
            <a:avLst/>
          </a:prstGeom>
          <a:solidFill>
            <a:srgbClr val="E1F9FF">
              <a:alpha val="60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endParaRPr lang="ru-RU" sz="1050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ts val="1400"/>
              </a:lnSpc>
              <a:defRPr/>
            </a:pPr>
            <a:endParaRPr lang="ru-RU" sz="1050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ts val="1400"/>
              </a:lnSpc>
              <a:defRPr/>
            </a:pPr>
            <a:endParaRPr lang="ru-RU" sz="1050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23928" y="4801718"/>
            <a:ext cx="1728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МИНПРОМТОРГ РОССИИ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436096" y="4153646"/>
            <a:ext cx="26460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Субсидии на возмещение затрат участникам </a:t>
            </a:r>
            <a:r>
              <a:rPr lang="ru-RU" sz="1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промкластеров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Субсидия на компенсацию процентов по кредитам на создание инфраструктуры отрасли</a:t>
            </a:r>
          </a:p>
        </p:txBody>
      </p:sp>
      <p:pic>
        <p:nvPicPr>
          <p:cNvPr id="49" name="Picture 2" descr="http://static.government.ru/media/departments/32x32_2x/iWnAsihyxpZF7xfftLAAfoGRVlR35RX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153644"/>
            <a:ext cx="1219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pered-tum.ru/http:/vpered-tum.ru/public_html/wp-content/uploads/2018/11/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05476"/>
          </a:xfrm>
          <a:prstGeom prst="rect">
            <a:avLst/>
          </a:prstGeom>
          <a:noFill/>
        </p:spPr>
      </p:pic>
      <p:sp>
        <p:nvSpPr>
          <p:cNvPr id="7" name="Параллелограмм 6"/>
          <p:cNvSpPr/>
          <p:nvPr/>
        </p:nvSpPr>
        <p:spPr>
          <a:xfrm>
            <a:off x="0" y="0"/>
            <a:ext cx="9144000" cy="5715000"/>
          </a:xfrm>
          <a:prstGeom prst="parallelogram">
            <a:avLst>
              <a:gd name="adj" fmla="val 24848"/>
            </a:avLst>
          </a:prstGeom>
          <a:solidFill>
            <a:srgbClr val="E1F9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6200000">
            <a:off x="6821746" y="3392742"/>
            <a:ext cx="3348372" cy="1296144"/>
          </a:xfrm>
          <a:prstGeom prst="rtTriangle">
            <a:avLst/>
          </a:prstGeom>
          <a:solidFill>
            <a:srgbClr val="E1F9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>
            <a:off x="-1026114" y="1026114"/>
            <a:ext cx="3348372" cy="1296144"/>
          </a:xfrm>
          <a:prstGeom prst="rtTriangle">
            <a:avLst/>
          </a:prstGeom>
          <a:solidFill>
            <a:srgbClr val="E1F9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403648" y="12120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itchFamily="34" charset="0"/>
                <a:cs typeface="Arial" pitchFamily="34" charset="0"/>
              </a:rPr>
              <a:t>НАЛОГОВЫЕ ЛЬГОТЫ</a:t>
            </a:r>
          </a:p>
          <a:p>
            <a:r>
              <a:rPr lang="ru-RU" dirty="0">
                <a:latin typeface="Century Gothic" pitchFamily="34" charset="0"/>
                <a:cs typeface="Arial" pitchFamily="34" charset="0"/>
              </a:rPr>
              <a:t>(региональный уровень)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067944" y="3001520"/>
          <a:ext cx="4680520" cy="189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9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для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частных инвесторов, реализующих свои проекты на территории региона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1F9FF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0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дифференцированные ставки по налогу на имущество</a:t>
                      </a:r>
                    </a:p>
                  </a:txBody>
                  <a:tcPr>
                    <a:solidFill>
                      <a:srgbClr val="E1F9FF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ставка налога</a:t>
                      </a: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объем основных средств</a:t>
                      </a: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свыше</a:t>
                      </a:r>
                      <a:r>
                        <a:rPr lang="ru-RU" sz="1000" b="1" kern="120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180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90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180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млн. рублей</a:t>
                      </a: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40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90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млн. рублей</a:t>
                      </a: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F3805D-334E-4369-871F-C873B2B1D6D6}"/>
              </a:ext>
            </a:extLst>
          </p:cNvPr>
          <p:cNvSpPr/>
          <p:nvPr/>
        </p:nvSpPr>
        <p:spPr>
          <a:xfrm>
            <a:off x="971600" y="1777384"/>
            <a:ext cx="2952328" cy="584775"/>
          </a:xfrm>
          <a:prstGeom prst="rect">
            <a:avLst/>
          </a:prstGeom>
          <a:solidFill>
            <a:srgbClr val="E1F9FF">
              <a:alpha val="60000"/>
            </a:srgbClr>
          </a:solidFill>
        </p:spPr>
        <p:txBody>
          <a:bodyPr wrap="square">
            <a:spAutoFit/>
          </a:bodyPr>
          <a:lstStyle/>
          <a:p>
            <a:pPr indent="-342900"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Закон Кировской области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от 08.10.2012 № 199-ЗО</a:t>
            </a:r>
            <a:endParaRPr lang="ru-RU" sz="1600" b="1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067944" y="1633367"/>
          <a:ext cx="4608512" cy="927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9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для организаций, осуществляющих инвестиции в основные фонды производственного назначения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E1F9FF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9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пониженная ставка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по налогу на прибыль</a:t>
                      </a:r>
                      <a:r>
                        <a:rPr lang="ru-RU" sz="1200" b="0" kern="1200" baseline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baseline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13,5%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базовая ставка – 17%</a:t>
                      </a: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F3805D-334E-4369-871F-C873B2B1D6D6}"/>
              </a:ext>
            </a:extLst>
          </p:cNvPr>
          <p:cNvSpPr/>
          <p:nvPr/>
        </p:nvSpPr>
        <p:spPr>
          <a:xfrm>
            <a:off x="971600" y="3577585"/>
            <a:ext cx="2880320" cy="830997"/>
          </a:xfrm>
          <a:prstGeom prst="rect">
            <a:avLst/>
          </a:prstGeom>
          <a:solidFill>
            <a:srgbClr val="E1F9FF">
              <a:alpha val="60000"/>
            </a:srgbClr>
          </a:solidFill>
        </p:spPr>
        <p:txBody>
          <a:bodyPr wrap="square">
            <a:spAutoFit/>
          </a:bodyPr>
          <a:lstStyle/>
          <a:p>
            <a:pPr indent="-342900"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Закон Кировской области от 27.07.2016 </a:t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№ 692-ЗО</a:t>
            </a:r>
            <a:endParaRPr lang="ru-RU" sz="1600" b="1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7" name="Параллелограмм 6"/>
          <p:cNvSpPr/>
          <p:nvPr/>
        </p:nvSpPr>
        <p:spPr>
          <a:xfrm>
            <a:off x="0" y="0"/>
            <a:ext cx="9144000" cy="5715000"/>
          </a:xfrm>
          <a:prstGeom prst="parallelogram">
            <a:avLst>
              <a:gd name="adj" fmla="val 24848"/>
            </a:avLst>
          </a:prstGeom>
          <a:solidFill>
            <a:srgbClr val="E1F9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6200000">
            <a:off x="6821746" y="3392742"/>
            <a:ext cx="3348372" cy="1296144"/>
          </a:xfrm>
          <a:prstGeom prst="rtTriangle">
            <a:avLst/>
          </a:prstGeom>
          <a:solidFill>
            <a:srgbClr val="E1F9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>
            <a:off x="-1026114" y="1026114"/>
            <a:ext cx="3348372" cy="1296144"/>
          </a:xfrm>
          <a:prstGeom prst="rtTriangle">
            <a:avLst/>
          </a:prstGeom>
          <a:solidFill>
            <a:srgbClr val="E1F9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12119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itchFamily="34" charset="0"/>
                <a:cs typeface="Arial" pitchFamily="34" charset="0"/>
              </a:rPr>
              <a:t>ИНСТИТУТЫ РАЗВИТИЯ</a:t>
            </a:r>
          </a:p>
        </p:txBody>
      </p:sp>
      <p:pic>
        <p:nvPicPr>
          <p:cNvPr id="11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25256"/>
            <a:ext cx="1205880" cy="1070219"/>
          </a:xfrm>
          <a:prstGeom prst="rect">
            <a:avLst/>
          </a:prstGeom>
          <a:noFill/>
        </p:spPr>
      </p:pic>
      <p:pic>
        <p:nvPicPr>
          <p:cNvPr id="20488" name="Picture 8" descr="Картинки по запросу АО центр кластерного развития логотип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12" y="697264"/>
            <a:ext cx="1293729" cy="995983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2627784" y="1777387"/>
            <a:ext cx="2016224" cy="1418096"/>
            <a:chOff x="1115616" y="4153644"/>
            <a:chExt cx="2016224" cy="1418093"/>
          </a:xfrm>
        </p:grpSpPr>
        <p:pic>
          <p:nvPicPr>
            <p:cNvPr id="20489" name="Picture 9" descr="C:\Users\user\Desktop\image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1680" y="4153644"/>
              <a:ext cx="804193" cy="799571"/>
            </a:xfrm>
            <a:prstGeom prst="rect">
              <a:avLst/>
            </a:prstGeom>
            <a:noFill/>
          </p:spPr>
        </p:pic>
        <p:sp>
          <p:nvSpPr>
            <p:cNvPr id="15" name="Прямоугольник 29"/>
            <p:cNvSpPr>
              <a:spLocks noChangeArrowheads="1"/>
            </p:cNvSpPr>
            <p:nvPr/>
          </p:nvSpPr>
          <p:spPr bwMode="auto">
            <a:xfrm>
              <a:off x="1115616" y="5017740"/>
              <a:ext cx="2016224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000" b="1" dirty="0">
                  <a:latin typeface="Century Gothic" pitchFamily="34" charset="0"/>
                  <a:sym typeface="PFBeauSansPro-Regular"/>
                </a:rPr>
                <a:t>АНО «Центр поддержки экспорта Кировской области»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355976" y="1921391"/>
            <a:ext cx="2016224" cy="1120190"/>
            <a:chOff x="6804248" y="2137420"/>
            <a:chExt cx="2016224" cy="1120190"/>
          </a:xfrm>
        </p:grpSpPr>
        <p:pic>
          <p:nvPicPr>
            <p:cNvPr id="8194" name="Picture 2" descr="https://jobfilter.ru/uploaded_files/images/2019/04/26/2143852/gCDpsQNRyqCNiQgV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52320" y="2137420"/>
              <a:ext cx="703811" cy="664891"/>
            </a:xfrm>
            <a:prstGeom prst="rect">
              <a:avLst/>
            </a:prstGeom>
            <a:noFill/>
          </p:spPr>
        </p:pic>
        <p:sp>
          <p:nvSpPr>
            <p:cNvPr id="20" name="Прямоугольник 29"/>
            <p:cNvSpPr>
              <a:spLocks noChangeArrowheads="1"/>
            </p:cNvSpPr>
            <p:nvPr/>
          </p:nvSpPr>
          <p:spPr bwMode="auto">
            <a:xfrm>
              <a:off x="6804248" y="2857500"/>
              <a:ext cx="20162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000" b="1" dirty="0">
                  <a:latin typeface="Century Gothic" pitchFamily="34" charset="0"/>
                  <a:sym typeface="PFBeauSansPro-Regular"/>
                </a:rPr>
                <a:t>АО «Корпорация развития</a:t>
              </a:r>
              <a:br>
                <a:rPr lang="ru-RU" altLang="ru-RU" sz="1000" b="1" dirty="0">
                  <a:latin typeface="Century Gothic" pitchFamily="34" charset="0"/>
                  <a:sym typeface="PFBeauSansPro-Regular"/>
                </a:rPr>
              </a:br>
              <a:r>
                <a:rPr lang="ru-RU" altLang="ru-RU" sz="1000" b="1" dirty="0">
                  <a:latin typeface="Century Gothic" pitchFamily="34" charset="0"/>
                  <a:sym typeface="PFBeauSansPro-Regular"/>
                </a:rPr>
                <a:t>Кировской области»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043608" y="1849387"/>
            <a:ext cx="1800200" cy="1346085"/>
            <a:chOff x="1907704" y="1849388"/>
            <a:chExt cx="1800200" cy="1346086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F0F3805D-334E-4369-871F-C873B2B1D6D6}"/>
                </a:ext>
              </a:extLst>
            </p:cNvPr>
            <p:cNvSpPr/>
            <p:nvPr/>
          </p:nvSpPr>
          <p:spPr>
            <a:xfrm>
              <a:off x="1907704" y="2641476"/>
              <a:ext cx="180020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КОГКУ «Агентство по развитию моногородов Кировской области»</a:t>
              </a:r>
            </a:p>
          </p:txBody>
        </p:sp>
        <p:pic>
          <p:nvPicPr>
            <p:cNvPr id="23" name="Picture 6" descr="https://upload.wikimedia.org/wikipedia/commons/thumb/5/51/Kirov-obl-geo-stub.svg/960px-Kirov-obl-geo-stub.sv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83768" y="1849388"/>
              <a:ext cx="666531" cy="831775"/>
            </a:xfrm>
            <a:prstGeom prst="rect">
              <a:avLst/>
            </a:prstGeom>
            <a:noFill/>
          </p:spPr>
        </p:pic>
      </p:grp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899592" y="3577580"/>
          <a:ext cx="741682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информационная, консультационная </a:t>
                      </a:r>
                      <a:br>
                        <a:rPr lang="ru-RU" sz="1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и образовательная поддержка</a:t>
                      </a: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создание и развитие на территории региона зон опережающего развития, содействие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резидентам зон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b="0" dirty="0">
                          <a:latin typeface="Century Gothic" pitchFamily="34" charset="0"/>
                        </a:rPr>
                        <a:t>организация презентационных материалов, встреч </a:t>
                      </a:r>
                      <a:br>
                        <a:rPr lang="ru-RU" altLang="ru-RU" sz="1000" b="0" dirty="0">
                          <a:latin typeface="Century Gothic" pitchFamily="34" charset="0"/>
                        </a:rPr>
                      </a:br>
                      <a:r>
                        <a:rPr lang="ru-RU" altLang="ru-RU" sz="1000" b="0" dirty="0">
                          <a:latin typeface="Century Gothic" pitchFamily="34" charset="0"/>
                        </a:rPr>
                        <a:t>и переговоров с отечественными и иностранными партнерами</a:t>
                      </a: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развитие ГЧП,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привлечение финансирования инфраструктурных проектов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b="0" dirty="0">
                          <a:latin typeface="Century Gothic" pitchFamily="34" charset="0"/>
                        </a:rPr>
                        <a:t>содействие участникам региональных кластеров в организации производства и продвижении продукции </a:t>
                      </a: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сопровождение инвестиционных проектов в режиме «одного окна»</a:t>
                      </a: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b="0" dirty="0">
                          <a:latin typeface="Century Gothic" pitchFamily="34" charset="0"/>
                        </a:rPr>
                        <a:t>возмещение части затрат на сертификацию продукции и экспортные</a:t>
                      </a:r>
                      <a:r>
                        <a:rPr lang="ru-RU" altLang="ru-RU" sz="1000" b="0" baseline="0" dirty="0">
                          <a:latin typeface="Century Gothic" pitchFamily="34" charset="0"/>
                        </a:rPr>
                        <a:t> расходы</a:t>
                      </a:r>
                      <a:endParaRPr lang="ru-RU" altLang="ru-RU" sz="1000" b="0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организация выставочно-ярмарочных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мероприятий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rgbClr val="E1F9FF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98" name="AutoShape 2" descr="http://%D0%BC%D0%BE%D0%BD%D0%BE%D0%B3%D0%BE%D1%80%D0%BE%D0%B4%D0%B0.%D1%80%D1%84/upload/iblock/691/logo.jpg"/>
          <p:cNvSpPr>
            <a:spLocks noChangeAspect="1" noChangeArrowheads="1"/>
          </p:cNvSpPr>
          <p:nvPr/>
        </p:nvSpPr>
        <p:spPr bwMode="auto">
          <a:xfrm>
            <a:off x="155575" y="-890584"/>
            <a:ext cx="6991350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%D0%BC%D0%BE%D0%BD%D0%BE%D0%B3%D0%BE%D1%80%D0%BE%D0%B4%D0%B0.%D1%80%D1%84/upload/iblock/691/logo.jpg"/>
          <p:cNvSpPr>
            <a:spLocks noChangeAspect="1" noChangeArrowheads="1"/>
          </p:cNvSpPr>
          <p:nvPr/>
        </p:nvSpPr>
        <p:spPr bwMode="auto">
          <a:xfrm>
            <a:off x="155575" y="-890584"/>
            <a:ext cx="6991350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%D0%BC%D0%BE%D0%BD%D0%BE%D0%B3%D0%BE%D1%80%D0%BE%D0%B4%D0%B0.%D1%80%D1%84/upload/iblock/691/logo.jpg"/>
          <p:cNvSpPr>
            <a:spLocks noChangeAspect="1" noChangeArrowheads="1"/>
          </p:cNvSpPr>
          <p:nvPr/>
        </p:nvSpPr>
        <p:spPr bwMode="auto">
          <a:xfrm>
            <a:off x="155575" y="-890584"/>
            <a:ext cx="6991350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%D0%BC%D0%BE%D0%BD%D0%BE%D0%B3%D0%BE%D1%80%D0%BE%D0%B4%D0%B0.%D1%80%D1%84/upload/iblock/691/logo.jpg"/>
          <p:cNvSpPr>
            <a:spLocks noChangeAspect="1" noChangeArrowheads="1"/>
          </p:cNvSpPr>
          <p:nvPr/>
        </p:nvSpPr>
        <p:spPr bwMode="auto">
          <a:xfrm>
            <a:off x="155575" y="-890584"/>
            <a:ext cx="6991350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 descr="http://berez.org/uploads/posts/2018-12/1544499548_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913284"/>
            <a:ext cx="1440160" cy="517600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6228184" y="1849387"/>
            <a:ext cx="2088232" cy="1346085"/>
            <a:chOff x="6156176" y="1849388"/>
            <a:chExt cx="2088232" cy="1346086"/>
          </a:xfrm>
        </p:grpSpPr>
        <p:sp>
          <p:nvSpPr>
            <p:cNvPr id="25" name="Прямоугольник 29"/>
            <p:cNvSpPr>
              <a:spLocks noChangeArrowheads="1"/>
            </p:cNvSpPr>
            <p:nvPr/>
          </p:nvSpPr>
          <p:spPr bwMode="auto">
            <a:xfrm>
              <a:off x="6156176" y="2641476"/>
              <a:ext cx="208823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000" b="1" dirty="0">
                  <a:latin typeface="Century Gothic" pitchFamily="34" charset="0"/>
                  <a:sym typeface="PFBeauSansPro-Regular"/>
                </a:rPr>
                <a:t>НО «Государственный фонд развития промышленности Кировской области»</a:t>
              </a:r>
            </a:p>
          </p:txBody>
        </p:sp>
        <p:pic>
          <p:nvPicPr>
            <p:cNvPr id="4109" name="Picture 13" descr="http://herzenlib.ru/cbs/main/images/koko-big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76256" y="1849388"/>
              <a:ext cx="683384" cy="865886"/>
            </a:xfrm>
            <a:prstGeom prst="rect">
              <a:avLst/>
            </a:prstGeom>
            <a:noFill/>
          </p:spPr>
        </p:pic>
      </p:grpSp>
      <p:pic>
        <p:nvPicPr>
          <p:cNvPr id="29" name="Picture 6" descr="Картинки по запросу корпорация мсп пнг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625256"/>
            <a:ext cx="944980" cy="1242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im0-tub-ru.yandex.net/i?id=e57b6d845c2b9da48cfb26c3294bdef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4" name="Параллелограмм 23"/>
          <p:cNvSpPr/>
          <p:nvPr/>
        </p:nvSpPr>
        <p:spPr>
          <a:xfrm>
            <a:off x="0" y="0"/>
            <a:ext cx="9144000" cy="5715000"/>
          </a:xfrm>
          <a:prstGeom prst="parallelogram">
            <a:avLst>
              <a:gd name="adj" fmla="val 24848"/>
            </a:avLst>
          </a:prstGeom>
          <a:solidFill>
            <a:srgbClr val="E1F9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560" y="769272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СУБСИДИИ НА СОЗДАНИЕ (РЕКОНСТРУКЦИЮ) ОБЪЕКТОВ ИНФРАСТРУКТУРЫ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1129308"/>
            <a:ext cx="687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до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  <a:cs typeface="Arial" pitchFamily="34" charset="0"/>
              </a:rPr>
              <a:t>95% </a:t>
            </a:r>
            <a:r>
              <a:rPr lang="ru-RU" sz="18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стоимости 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(</a:t>
            </a:r>
            <a:r>
              <a:rPr lang="ru-RU" sz="2400" dirty="0">
                <a:solidFill>
                  <a:srgbClr val="0F36B1"/>
                </a:solidFill>
                <a:latin typeface="Century Gothic" pitchFamily="34" charset="0"/>
                <a:cs typeface="Arial" pitchFamily="34" charset="0"/>
              </a:rPr>
              <a:t>5%</a:t>
            </a:r>
            <a:r>
              <a:rPr lang="ru-RU" sz="18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региональный и местный бюджеты)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A60EFC-D4DC-44D9-9FDD-D8D249365FEE}"/>
              </a:ext>
            </a:extLst>
          </p:cNvPr>
          <p:cNvSpPr txBox="1"/>
          <p:nvPr/>
        </p:nvSpPr>
        <p:spPr>
          <a:xfrm>
            <a:off x="1043608" y="2065414"/>
            <a:ext cx="687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до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  <a:cs typeface="Arial" pitchFamily="34" charset="0"/>
              </a:rPr>
              <a:t>50% </a:t>
            </a:r>
            <a:r>
              <a:rPr lang="ru-RU" sz="18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стоимости 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(</a:t>
            </a:r>
            <a:r>
              <a:rPr lang="ru-RU" sz="2400" dirty="0">
                <a:solidFill>
                  <a:srgbClr val="0F36B1"/>
                </a:solidFill>
                <a:latin typeface="Century Gothic" pitchFamily="34" charset="0"/>
                <a:cs typeface="Arial" pitchFamily="34" charset="0"/>
              </a:rPr>
              <a:t>50%</a:t>
            </a:r>
            <a:r>
              <a:rPr lang="ru-RU" sz="18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региональный и местный бюджеты)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7F5E23-0740-466D-AB2F-C437384DD7E7}"/>
              </a:ext>
            </a:extLst>
          </p:cNvPr>
          <p:cNvSpPr txBox="1"/>
          <p:nvPr/>
        </p:nvSpPr>
        <p:spPr>
          <a:xfrm>
            <a:off x="1403648" y="1777383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itchFamily="34" charset="0"/>
                <a:cs typeface="Arial" pitchFamily="34" charset="0"/>
              </a:rPr>
              <a:t>НА ОБЪЕКТЫ ИНЖЕНЕРНОЙ ИНФРАСТРУКТУРЫ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73109D-F38D-41CC-B268-54146B15D022}"/>
              </a:ext>
            </a:extLst>
          </p:cNvPr>
          <p:cNvSpPr txBox="1"/>
          <p:nvPr/>
        </p:nvSpPr>
        <p:spPr>
          <a:xfrm>
            <a:off x="1259632" y="2785494"/>
            <a:ext cx="4685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itchFamily="34" charset="0"/>
                <a:cs typeface="Arial" pitchFamily="34" charset="0"/>
              </a:rPr>
              <a:t>НА ОБЪЕКТЫ СОЦИАЛЬНОЙ  ИНФРАСТРУКТУРЫ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1720" y="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Arial" pitchFamily="34" charset="0"/>
              </a:rPr>
              <a:t>ИНСТРУМЕНТЫ РАЗВИТИЯ МОНОГОРОДОВ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Arial" pitchFamily="34" charset="0"/>
              </a:rPr>
              <a:t>(НКО «Фонд развития моногородов»)</a:t>
            </a:r>
          </a:p>
        </p:txBody>
      </p:sp>
      <p:sp>
        <p:nvSpPr>
          <p:cNvPr id="23" name="Прямоугольный треугольник 22"/>
          <p:cNvSpPr/>
          <p:nvPr/>
        </p:nvSpPr>
        <p:spPr>
          <a:xfrm rot="5400000">
            <a:off x="-1026114" y="1026114"/>
            <a:ext cx="3348372" cy="1296144"/>
          </a:xfrm>
          <a:prstGeom prst="rtTriangle">
            <a:avLst/>
          </a:prstGeom>
          <a:solidFill>
            <a:srgbClr val="E1F9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 rot="16200000">
            <a:off x="6821746" y="3392742"/>
            <a:ext cx="3348372" cy="1296144"/>
          </a:xfrm>
          <a:prstGeom prst="rtTriangle">
            <a:avLst/>
          </a:prstGeom>
          <a:solidFill>
            <a:srgbClr val="E1F9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843808" y="3433566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ЛЬГОТНЫЕ ЗАЙМЫ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A60EFC-D4DC-44D9-9FDD-D8D249365FEE}"/>
              </a:ext>
            </a:extLst>
          </p:cNvPr>
          <p:cNvSpPr txBox="1"/>
          <p:nvPr/>
        </p:nvSpPr>
        <p:spPr>
          <a:xfrm>
            <a:off x="683568" y="3721598"/>
            <a:ext cx="687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на срок </a:t>
            </a:r>
            <a:r>
              <a:rPr lang="ru-RU" sz="1800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до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F36B1"/>
                </a:solidFill>
                <a:latin typeface="Century Gothic" pitchFamily="34" charset="0"/>
                <a:cs typeface="Arial" pitchFamily="34" charset="0"/>
              </a:rPr>
              <a:t>15 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лет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A60EFC-D4DC-44D9-9FDD-D8D249365FEE}"/>
              </a:ext>
            </a:extLst>
          </p:cNvPr>
          <p:cNvSpPr txBox="1"/>
          <p:nvPr/>
        </p:nvSpPr>
        <p:spPr>
          <a:xfrm>
            <a:off x="899592" y="4153646"/>
            <a:ext cx="687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процентная ставка от </a:t>
            </a:r>
            <a:r>
              <a:rPr lang="ru-RU" sz="2400" dirty="0">
                <a:solidFill>
                  <a:srgbClr val="0F36B1"/>
                </a:solidFill>
                <a:latin typeface="Century Gothic" pitchFamily="34" charset="0"/>
                <a:cs typeface="Arial" pitchFamily="34" charset="0"/>
              </a:rPr>
              <a:t>0%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до </a:t>
            </a:r>
            <a:r>
              <a:rPr lang="ru-RU" sz="2400" dirty="0">
                <a:solidFill>
                  <a:srgbClr val="0F36B1"/>
                </a:solidFill>
                <a:latin typeface="Century Gothic" pitchFamily="34" charset="0"/>
                <a:cs typeface="Arial" pitchFamily="34" charset="0"/>
              </a:rPr>
              <a:t>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3528" y="458569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участие фонда не более </a:t>
            </a:r>
            <a:r>
              <a:rPr lang="ru-RU" sz="2400" dirty="0">
                <a:solidFill>
                  <a:srgbClr val="0F36B1"/>
                </a:solidFill>
                <a:latin typeface="Century Gothic" pitchFamily="34" charset="0"/>
                <a:cs typeface="Arial" pitchFamily="34" charset="0"/>
              </a:rPr>
              <a:t>80%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от общей стоимости проекта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отсрочка возврата на </a:t>
            </a:r>
            <a:r>
              <a:rPr lang="ru-RU" sz="2400" dirty="0">
                <a:solidFill>
                  <a:srgbClr val="0F36B1"/>
                </a:solidFill>
                <a:latin typeface="Century Gothic" pitchFamily="34" charset="0"/>
                <a:cs typeface="Arial" pitchFamily="34" charset="0"/>
              </a:rPr>
              <a:t>3 </a:t>
            </a:r>
            <a:r>
              <a:rPr lang="ru-RU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года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im0-tub-ru.yandex.net/i?id=2657e15bf4f7181ab67864e353d1628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16" name="Прямоугольный треугольник 15"/>
          <p:cNvSpPr/>
          <p:nvPr/>
        </p:nvSpPr>
        <p:spPr>
          <a:xfrm rot="5400000">
            <a:off x="1372716" y="-1372716"/>
            <a:ext cx="5715000" cy="8460432"/>
          </a:xfrm>
          <a:prstGeom prst="rtTriangle">
            <a:avLst/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2023126" y="-1405874"/>
            <a:ext cx="5097749" cy="9144000"/>
          </a:xfrm>
          <a:prstGeom prst="rtTriangle">
            <a:avLst/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424"/>
            <a:ext cx="6192688" cy="3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ЛЬГОТНЫЕ ЗАЙМЫ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90855"/>
              </p:ext>
            </p:extLst>
          </p:nvPr>
        </p:nvGraphicFramePr>
        <p:xfrm>
          <a:off x="412484" y="292902"/>
          <a:ext cx="8389732" cy="5022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0091430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6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79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СУММА ЗАЙМА, 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 marT="50800" marB="50800" anchor="ctr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ПРОЦЕНТНАЯ СТАВКА</a:t>
                      </a:r>
                    </a:p>
                  </a:txBody>
                  <a:tcPr marT="50800" marB="50800" anchor="ctr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ПОЛУЧАТЕЛЬ</a:t>
                      </a:r>
                    </a:p>
                  </a:txBody>
                  <a:tcPr marT="50800" marB="50800" anchor="ctr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СРОК</a:t>
                      </a:r>
                    </a:p>
                  </a:txBody>
                  <a:tcPr marT="50800" marB="50800" anchor="ctr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ОБЕСПЕЧЕНИЕ</a:t>
                      </a:r>
                    </a:p>
                  </a:txBody>
                  <a:tcPr marT="50800" marB="50800" anchor="ctr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cs typeface="Arial" pitchFamily="34" charset="0"/>
                        </a:rPr>
                        <a:t>5-250</a:t>
                      </a:r>
                    </a:p>
                  </a:txBody>
                  <a:tcPr marT="50800" marB="50800" anchor="ctr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87938" rtl="0" eaLnBrk="1" latinLnBrk="0" hangingPunct="1"/>
                      <a:r>
                        <a:rPr lang="ru-RU" sz="2200" i="0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r>
                        <a:rPr lang="ru-RU" sz="2200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T="50800" marB="50800" anchor="ctr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87938" rtl="0" eaLnBrk="1" latinLnBrk="0" hangingPunct="1"/>
                      <a:r>
                        <a:rPr lang="ru-RU" sz="2200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ИП, ЮЛ</a:t>
                      </a:r>
                    </a:p>
                  </a:txBody>
                  <a:tcPr marT="50800" marB="50800" anchor="ctr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787938" rtl="0" eaLnBrk="1" latinLnBrk="0" hangingPunct="1"/>
                      <a:r>
                        <a:rPr lang="ru-RU" sz="2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до</a:t>
                      </a:r>
                      <a:r>
                        <a:rPr lang="ru-RU" sz="22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algn="ctr" defTabSz="787938" rtl="0" eaLnBrk="1" latinLnBrk="0" hangingPunct="1"/>
                      <a:r>
                        <a:rPr lang="ru-RU" sz="53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r>
                        <a:rPr lang="ru-RU" sz="2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algn="ctr" defTabSz="787938" rtl="0" eaLnBrk="1" latinLnBrk="0" hangingPunct="1"/>
                      <a:r>
                        <a:rPr lang="ru-RU" sz="2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лет</a:t>
                      </a:r>
                    </a:p>
                  </a:txBody>
                  <a:tcPr marT="50800" marB="50800" anchor="ctr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безотзывная банковская гарантия;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300" baseline="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безотзывная независимая гарантия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baseline="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АО «Корпорация «МСП»;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baseline="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- поручительство РГО;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300" baseline="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гарантия ВЭБ.РФ</a:t>
                      </a:r>
                      <a:endParaRPr lang="ru-RU" sz="1300" dirty="0">
                        <a:solidFill>
                          <a:srgbClr val="00206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T="50800" marB="50800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cs typeface="Arial" pitchFamily="34" charset="0"/>
                        </a:rPr>
                        <a:t>250-1 000</a:t>
                      </a:r>
                    </a:p>
                  </a:txBody>
                  <a:tcPr marT="50800" marB="50800" anchor="ctr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87938" rtl="0" eaLnBrk="1" latinLnBrk="0" hangingPunct="1"/>
                      <a:r>
                        <a:rPr lang="ru-RU" sz="2200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5%</a:t>
                      </a:r>
                    </a:p>
                  </a:txBody>
                  <a:tcPr marT="50800" marB="50800" anchor="ctr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87938" rtl="0" eaLnBrk="1" latinLnBrk="0" hangingPunct="1"/>
                      <a:r>
                        <a:rPr lang="ru-RU" sz="2200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ЮЛ</a:t>
                      </a:r>
                    </a:p>
                  </a:txBody>
                  <a:tcPr marT="50800" marB="50800" anchor="ctr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стандартные виды обеспечения</a:t>
                      </a:r>
                      <a:r>
                        <a:rPr lang="ru-RU" sz="1300" baseline="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совокупно не менее суммы займа;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300" baseline="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поручительство компании, имеющей международный/ российский инвестиционный/ кредитный рейтинг</a:t>
                      </a:r>
                    </a:p>
                  </a:txBody>
                  <a:tcPr marT="50800" marB="50800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21574"/>
                  </a:ext>
                </a:extLst>
              </a:tr>
              <a:tr h="1378069">
                <a:tc>
                  <a:txBody>
                    <a:bodyPr/>
                    <a:lstStyle/>
                    <a:p>
                      <a:pPr marL="0" marR="0" lvl="0" indent="0" algn="ctr" defTabSz="787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cs typeface="Arial" pitchFamily="34" charset="0"/>
                        </a:rPr>
                        <a:t>25-1 000</a:t>
                      </a:r>
                    </a:p>
                    <a:p>
                      <a:pPr marL="0" marR="0" lvl="0" indent="0" algn="ctr" defTabSz="787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проекты концессии</a:t>
                      </a:r>
                      <a:endParaRPr lang="ru-RU" sz="2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T="50800" marB="50800" anchor="ctr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87938" rtl="0" eaLnBrk="1" latinLnBrk="0" hangingPunct="1"/>
                      <a:r>
                        <a:rPr lang="ru-RU" sz="2200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0-5%</a:t>
                      </a:r>
                    </a:p>
                  </a:txBody>
                  <a:tcPr marT="50800" marB="50800" anchor="ctr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87938" rtl="0" eaLnBrk="1" latinLnBrk="0" hangingPunct="1"/>
                      <a:r>
                        <a:rPr lang="ru-RU" sz="2200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ИП 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(25-50 млн. руб.) </a:t>
                      </a:r>
                      <a:r>
                        <a:rPr lang="ru-RU" sz="2200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ЮЛ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50800" marB="50800" anchor="ctr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87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при 0 % безотзывная банковская гарантия, </a:t>
                      </a:r>
                      <a:r>
                        <a:rPr lang="ru-RU" sz="1300" baseline="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поручительство РГО;</a:t>
                      </a:r>
                      <a:endParaRPr lang="ru-RU" sz="1300" dirty="0">
                        <a:solidFill>
                          <a:srgbClr val="00206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7879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при 5 % стандартные виды обеспечения</a:t>
                      </a:r>
                      <a:r>
                        <a:rPr lang="ru-RU" sz="1300" baseline="0" dirty="0">
                          <a:solidFill>
                            <a:srgbClr val="00206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совокупно не менее суммы займа</a:t>
                      </a:r>
                    </a:p>
                  </a:txBody>
                  <a:tcPr marT="50800" marB="50800">
                    <a:solidFill>
                      <a:schemeClr val="bg1">
                        <a:lumMod val="85000"/>
                        <a:alpha val="8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7672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5315789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0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УЧАСТИЕ ФОНДА НЕ БОЛЕЕ 8О% ОТ ОБЩЕЙ СТОИМОСТИ ПРОЕКТА</a:t>
            </a:r>
          </a:p>
          <a:p>
            <a:pPr>
              <a:buFontTx/>
              <a:buChar char="-"/>
            </a:pPr>
            <a:r>
              <a:rPr lang="ru-RU" sz="10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ОТСРОЧКА ВОЗВРАТА НА 3 ГОДА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m0-tub-ru.yandex.net/i?id=e77ed397b58e8726a3e53fe7ed50708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7" name="Параллелограмм 6"/>
          <p:cNvSpPr/>
          <p:nvPr/>
        </p:nvSpPr>
        <p:spPr>
          <a:xfrm>
            <a:off x="0" y="0"/>
            <a:ext cx="9144000" cy="5715000"/>
          </a:xfrm>
          <a:prstGeom prst="parallelogram">
            <a:avLst>
              <a:gd name="adj" fmla="val 24848"/>
            </a:avLst>
          </a:prstGeom>
          <a:solidFill>
            <a:srgbClr val="E1F9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6200000">
            <a:off x="6821743" y="3392742"/>
            <a:ext cx="3348372" cy="1296144"/>
          </a:xfrm>
          <a:prstGeom prst="rtTriangle">
            <a:avLst/>
          </a:prstGeom>
          <a:solidFill>
            <a:srgbClr val="E1F9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>
            <a:off x="-1026114" y="1026114"/>
            <a:ext cx="3348372" cy="1296144"/>
          </a:xfrm>
          <a:prstGeom prst="rtTriangle">
            <a:avLst/>
          </a:prstGeom>
          <a:solidFill>
            <a:srgbClr val="E1F9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1211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itchFamily="34" charset="0"/>
                <a:cs typeface="Arial" pitchFamily="34" charset="0"/>
              </a:rPr>
              <a:t>КОНТАКТНЫЕ ДАННЫЕ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769268"/>
            <a:ext cx="2880320" cy="2123658"/>
          </a:xfrm>
          <a:prstGeom prst="rect">
            <a:avLst/>
          </a:prstGeom>
          <a:solidFill>
            <a:srgbClr val="E1F9FF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ЯГАФАРОВА ЭЛЬВИРА ВАКИФОВНА </a:t>
            </a:r>
          </a:p>
          <a:p>
            <a:pPr algn="ctr"/>
            <a:endParaRPr lang="ru-RU" sz="1100" dirty="0">
              <a:latin typeface="Century Gothic" pitchFamily="34" charset="0"/>
            </a:endParaRPr>
          </a:p>
          <a:p>
            <a:pPr algn="ctr"/>
            <a:r>
              <a:rPr lang="ru-RU" sz="1100" dirty="0">
                <a:latin typeface="Century Gothic" pitchFamily="34" charset="0"/>
              </a:rPr>
              <a:t>КОГКУ «АГЕНТСТВО ПО РАЗВИТИЮ МОНОГОРОДОВ КИРОВСКОЙ ОБЛАСТИ»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(8332) 22-10-77 (д. 204)</a:t>
            </a:r>
          </a:p>
          <a:p>
            <a:pPr algn="ctr"/>
            <a:endParaRPr lang="ru-RU" sz="1100" dirty="0">
              <a:latin typeface="Century Gothic" pitchFamily="34" charset="0"/>
            </a:endParaRPr>
          </a:p>
          <a:p>
            <a:pPr algn="ctr"/>
            <a:r>
              <a:rPr lang="ru-RU" sz="1100" dirty="0">
                <a:latin typeface="Century Gothic" pitchFamily="34" charset="0"/>
              </a:rPr>
              <a:t>610001, г. Киров, ул. Комсомольская, д.10</a:t>
            </a:r>
          </a:p>
          <a:p>
            <a:pPr algn="ctr"/>
            <a:endParaRPr lang="ru-RU" sz="1100" dirty="0">
              <a:latin typeface="Century Gothic" pitchFamily="34" charset="0"/>
            </a:endParaRPr>
          </a:p>
          <a:p>
            <a:pPr algn="ctr"/>
            <a:r>
              <a:rPr lang="en-US" sz="1100" dirty="0">
                <a:latin typeface="Century Gothic" pitchFamily="34" charset="0"/>
              </a:rPr>
              <a:t>armko43@mail.ru</a:t>
            </a:r>
            <a:endParaRPr lang="ru-RU" sz="1100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1345332"/>
            <a:ext cx="2736304" cy="2939266"/>
          </a:xfrm>
          <a:prstGeom prst="rect">
            <a:avLst/>
          </a:prstGeom>
          <a:solidFill>
            <a:srgbClr val="E1F9FF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ЕЛГЕШИНА ОЛЬГА ВЛАДИМИРОВНА</a:t>
            </a:r>
          </a:p>
          <a:p>
            <a:pPr algn="ctr"/>
            <a:endParaRPr lang="ru-RU" sz="1100" dirty="0">
              <a:latin typeface="Century Gothic" pitchFamily="34" charset="0"/>
            </a:endParaRPr>
          </a:p>
          <a:p>
            <a:pPr algn="ctr"/>
            <a:r>
              <a:rPr lang="ru-RU" sz="1100" dirty="0">
                <a:latin typeface="Century Gothic" pitchFamily="34" charset="0"/>
              </a:rPr>
              <a:t>КИРОВСКИЙ ОБЛАСТНОЙ ФОНД ПОДДЕРЖКИ ПРЕДПРИНИМАТЕЛЬСТВА </a:t>
            </a:r>
            <a:r>
              <a:rPr lang="ru-RU" sz="1000" dirty="0">
                <a:latin typeface="Century Gothic" pitchFamily="34" charset="0"/>
              </a:rPr>
              <a:t>(микрокредитная компания), </a:t>
            </a:r>
          </a:p>
          <a:p>
            <a:pPr algn="ctr"/>
            <a:r>
              <a:rPr lang="ru-RU" sz="1100" dirty="0">
                <a:latin typeface="Century Gothic" pitchFamily="34" charset="0"/>
              </a:rPr>
              <a:t>ЦЕНТР КЛАСТЕРНОГО РАЗВИТИЯ КИРОВСКОЙ ОБЛАСТИ</a:t>
            </a:r>
          </a:p>
          <a:p>
            <a:pPr algn="ctr"/>
            <a:endParaRPr lang="ru-RU" sz="1000" dirty="0">
              <a:latin typeface="Century Gothic" pitchFamily="34" charset="0"/>
            </a:endParaRPr>
          </a:p>
          <a:p>
            <a:pPr algn="ctr"/>
            <a:endParaRPr lang="ru-RU" sz="1100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(8332) 46‑86-49,  </a:t>
            </a:r>
          </a:p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64‑70-10 </a:t>
            </a:r>
          </a:p>
          <a:p>
            <a:pPr algn="ctr"/>
            <a:endParaRPr lang="ru-RU" sz="1100" dirty="0">
              <a:latin typeface="Century Gothic" pitchFamily="34" charset="0"/>
            </a:endParaRPr>
          </a:p>
          <a:p>
            <a:pPr algn="ctr"/>
            <a:r>
              <a:rPr lang="ru-RU" sz="1100" dirty="0">
                <a:latin typeface="Century Gothic" pitchFamily="34" charset="0"/>
              </a:rPr>
              <a:t>610020, г. Киров, Динамовский проезд, д. 4</a:t>
            </a:r>
          </a:p>
          <a:p>
            <a:pPr algn="ctr"/>
            <a:endParaRPr lang="ru-RU" sz="1100" dirty="0">
              <a:latin typeface="Century Gothic" pitchFamily="34" charset="0"/>
            </a:endParaRPr>
          </a:p>
          <a:p>
            <a:pPr algn="ctr"/>
            <a:r>
              <a:rPr lang="en-US" sz="1100" dirty="0">
                <a:latin typeface="Century Gothic" pitchFamily="34" charset="0"/>
              </a:rPr>
              <a:t>mail@kfpp.ru</a:t>
            </a:r>
            <a:endParaRPr lang="ru-RU" sz="1100" b="1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769268"/>
            <a:ext cx="2520280" cy="2292935"/>
          </a:xfrm>
          <a:prstGeom prst="rect">
            <a:avLst/>
          </a:prstGeom>
          <a:solidFill>
            <a:srgbClr val="E1F9FF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ЗЕЛЕНЦОВА МАРИЯ АЛЕКСАНДРОВНА</a:t>
            </a:r>
          </a:p>
          <a:p>
            <a:pPr algn="ctr"/>
            <a:endParaRPr lang="ru-RU" sz="1100" dirty="0">
              <a:latin typeface="Century Gothic" pitchFamily="34" charset="0"/>
            </a:endParaRPr>
          </a:p>
          <a:p>
            <a:pPr algn="ctr"/>
            <a:r>
              <a:rPr lang="ru-RU" sz="1100" dirty="0">
                <a:latin typeface="Century Gothic" pitchFamily="34" charset="0"/>
              </a:rPr>
              <a:t>АНО «ЦЕНТР ПОДДЕРЖКИ ЭКСПОРТА КИРОВСКОЙ ОБЛАСТИ»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(8332) 21‑24-30</a:t>
            </a:r>
          </a:p>
          <a:p>
            <a:pPr algn="ctr"/>
            <a:endParaRPr lang="ru-RU" sz="1100" dirty="0">
              <a:latin typeface="Century Gothic" pitchFamily="34" charset="0"/>
            </a:endParaRPr>
          </a:p>
          <a:p>
            <a:pPr algn="ctr"/>
            <a:r>
              <a:rPr lang="ru-RU" sz="1100" dirty="0">
                <a:latin typeface="Century Gothic" pitchFamily="34" charset="0"/>
              </a:rPr>
              <a:t>610020, г. Киров, Динамовский проезд, д. 4</a:t>
            </a:r>
            <a:r>
              <a:rPr lang="ru-RU" sz="1100">
                <a:latin typeface="Century Gothic" pitchFamily="34" charset="0"/>
              </a:rPr>
              <a:t>, офис 201</a:t>
            </a:r>
          </a:p>
          <a:p>
            <a:pPr algn="ctr"/>
            <a:endParaRPr lang="ru-RU" sz="1100" dirty="0">
              <a:latin typeface="Century Gothic" pitchFamily="34" charset="0"/>
            </a:endParaRPr>
          </a:p>
          <a:p>
            <a:pPr algn="ctr"/>
            <a:r>
              <a:rPr lang="en-US" sz="1100" dirty="0">
                <a:latin typeface="Century Gothic" pitchFamily="34" charset="0"/>
              </a:rPr>
              <a:t>vcpe@mail.ru</a:t>
            </a:r>
            <a:endParaRPr lang="ru-RU" sz="11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3361556"/>
            <a:ext cx="2736304" cy="1785104"/>
          </a:xfrm>
          <a:prstGeom prst="rect">
            <a:avLst/>
          </a:prstGeom>
          <a:solidFill>
            <a:srgbClr val="E1F9FF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ЗЫКОВ ГЕОРГИЙ ГЕННАДЬЕВИЧ</a:t>
            </a:r>
          </a:p>
          <a:p>
            <a:pPr algn="ctr"/>
            <a:endParaRPr lang="ru-RU" sz="1100" dirty="0">
              <a:latin typeface="Century Gothic" pitchFamily="34" charset="0"/>
            </a:endParaRPr>
          </a:p>
          <a:p>
            <a:pPr algn="ctr"/>
            <a:r>
              <a:rPr lang="ru-RU" sz="1100" dirty="0">
                <a:latin typeface="Century Gothic" pitchFamily="34" charset="0"/>
              </a:rPr>
              <a:t>АО «КОРПОРАЦИЯ РАЗВИТИЯ КИРОВСКОЙ ОБЛАСТИ»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(8332) 41-19-60</a:t>
            </a:r>
          </a:p>
          <a:p>
            <a:pPr algn="ctr"/>
            <a:endParaRPr lang="ru-RU" sz="1100" dirty="0">
              <a:latin typeface="Century Gothic" pitchFamily="34" charset="0"/>
            </a:endParaRPr>
          </a:p>
          <a:p>
            <a:pPr algn="ctr"/>
            <a:r>
              <a:rPr lang="ru-RU" sz="1100" dirty="0">
                <a:latin typeface="Century Gothic" pitchFamily="34" charset="0"/>
              </a:rPr>
              <a:t>610042 , г. Киров, ул. Народная, д. 28</a:t>
            </a:r>
          </a:p>
          <a:p>
            <a:pPr algn="ctr"/>
            <a:endParaRPr lang="ru-RU" sz="1100" dirty="0">
              <a:latin typeface="Century Gothic" pitchFamily="34" charset="0"/>
            </a:endParaRPr>
          </a:p>
          <a:p>
            <a:pPr algn="ctr"/>
            <a:r>
              <a:rPr lang="en-US" sz="1100" dirty="0">
                <a:latin typeface="Century Gothic" pitchFamily="34" charset="0"/>
              </a:rPr>
              <a:t>prompochta@mail.ru</a:t>
            </a:r>
            <a:endParaRPr lang="ru-RU" sz="1100" b="1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3361557"/>
            <a:ext cx="2736304" cy="2123658"/>
          </a:xfrm>
          <a:prstGeom prst="rect">
            <a:avLst/>
          </a:prstGeom>
          <a:solidFill>
            <a:srgbClr val="E1F9FF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СЕМАКОВА ОЛЬГА ВЛАДИМИРОВНА</a:t>
            </a:r>
          </a:p>
          <a:p>
            <a:pPr algn="ctr"/>
            <a:endParaRPr lang="ru-RU" sz="1100" dirty="0">
              <a:latin typeface="Century Gothic" pitchFamily="34" charset="0"/>
            </a:endParaRPr>
          </a:p>
          <a:p>
            <a:pPr algn="ctr"/>
            <a:r>
              <a:rPr lang="ru-RU" sz="1100" dirty="0">
                <a:latin typeface="Century Gothic" pitchFamily="34" charset="0"/>
              </a:rPr>
              <a:t>НО «ГОСУДАРСТВЕННЫЙ ФОНД РАЗВИТИЯ ПРОМЫШЛЕННОСТИ КИРОВСКОЙ ОБЛАСТИ»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(8332) 78-28-38</a:t>
            </a:r>
          </a:p>
          <a:p>
            <a:pPr algn="ctr"/>
            <a:endParaRPr lang="ru-RU" sz="1100" dirty="0">
              <a:latin typeface="Century Gothic" pitchFamily="34" charset="0"/>
            </a:endParaRPr>
          </a:p>
          <a:p>
            <a:pPr algn="ctr"/>
            <a:r>
              <a:rPr lang="ru-RU" sz="1100" dirty="0">
                <a:latin typeface="Century Gothic" pitchFamily="34" charset="0"/>
              </a:rPr>
              <a:t>610020, г. Киров, ул. Спасская улица, д.18</a:t>
            </a:r>
          </a:p>
          <a:p>
            <a:pPr algn="ctr"/>
            <a:endParaRPr lang="ru-RU" sz="1100" dirty="0">
              <a:latin typeface="Century Gothic" pitchFamily="34" charset="0"/>
            </a:endParaRPr>
          </a:p>
          <a:p>
            <a:pPr algn="ctr"/>
            <a:r>
              <a:rPr lang="en-US" sz="1100" dirty="0">
                <a:latin typeface="Century Gothic" pitchFamily="34" charset="0"/>
              </a:rPr>
              <a:t>frpko_43@mail.ru </a:t>
            </a:r>
            <a:endParaRPr lang="ru-RU" sz="11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788</Words>
  <Application>Microsoft Office PowerPoint</Application>
  <PresentationFormat>Экран (16:10)</PresentationFormat>
  <Paragraphs>169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Тема Office</vt:lpstr>
      <vt:lpstr>Меры поддержки частных инвесторов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161</cp:revision>
  <dcterms:created xsi:type="dcterms:W3CDTF">2019-04-26T08:25:02Z</dcterms:created>
  <dcterms:modified xsi:type="dcterms:W3CDTF">2020-10-22T14:15:35Z</dcterms:modified>
</cp:coreProperties>
</file>