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16"/>
  </p:notesMasterIdLst>
  <p:sldIdLst>
    <p:sldId id="577" r:id="rId2"/>
    <p:sldId id="573" r:id="rId3"/>
    <p:sldId id="582" r:id="rId4"/>
    <p:sldId id="587" r:id="rId5"/>
    <p:sldId id="596" r:id="rId6"/>
    <p:sldId id="569" r:id="rId7"/>
    <p:sldId id="589" r:id="rId8"/>
    <p:sldId id="557" r:id="rId9"/>
    <p:sldId id="590" r:id="rId10"/>
    <p:sldId id="595" r:id="rId11"/>
    <p:sldId id="572" r:id="rId12"/>
    <p:sldId id="594" r:id="rId13"/>
    <p:sldId id="592" r:id="rId14"/>
    <p:sldId id="591" r:id="rId15"/>
  </p:sldIdLst>
  <p:sldSz cx="10693400" cy="7561263"/>
  <p:notesSz cx="6797675" cy="9872663"/>
  <p:defaultTextStyle>
    <a:defPPr>
      <a:defRPr lang="ru-RU"/>
    </a:defPPr>
    <a:lvl1pPr marL="0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44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688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32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376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F6"/>
    <a:srgbClr val="FF6565"/>
    <a:srgbClr val="BAE6E8"/>
    <a:srgbClr val="69FFAD"/>
    <a:srgbClr val="7A0000"/>
    <a:srgbClr val="BD130F"/>
    <a:srgbClr val="EF3631"/>
    <a:srgbClr val="4FFF9F"/>
    <a:srgbClr val="6AA4FA"/>
    <a:srgbClr val="3A7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2847" autoAdjust="0"/>
  </p:normalViewPr>
  <p:slideViewPr>
    <p:cSldViewPr showGuides="1">
      <p:cViewPr varScale="1">
        <p:scale>
          <a:sx n="82" d="100"/>
          <a:sy n="82" d="100"/>
        </p:scale>
        <p:origin x="1008" y="84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32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5357">
              <a:noFill/>
            </a:ln>
          </c:spPr>
          <c:invertIfNegative val="0"/>
          <c:dLbls>
            <c:dLbl>
              <c:idx val="0"/>
              <c:spPr>
                <a:noFill/>
                <a:ln w="2535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94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3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8986" cap="rnd">
                <a:solidFill>
                  <a:schemeClr val="accent1"/>
                </a:solidFill>
                <a:round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Начислено имущественных налогов ФЛ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1736128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5357">
              <a:noFill/>
            </a:ln>
          </c:spPr>
          <c:invertIfNegative val="0"/>
          <c:dLbls>
            <c:dLbl>
              <c:idx val="0"/>
              <c:layout/>
              <c:spPr>
                <a:noFill/>
                <a:ln w="2535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94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Начислено имущественных налогов ФЛ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1862735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9"/>
        <c:axId val="188050584"/>
        <c:axId val="188050976"/>
      </c:barChart>
      <c:catAx>
        <c:axId val="18805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9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4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050976"/>
        <c:crosses val="autoZero"/>
        <c:auto val="1"/>
        <c:lblAlgn val="ctr"/>
        <c:lblOffset val="100"/>
        <c:noMultiLvlLbl val="0"/>
      </c:catAx>
      <c:valAx>
        <c:axId val="188050976"/>
        <c:scaling>
          <c:orientation val="minMax"/>
          <c:min val="1300000"/>
        </c:scaling>
        <c:delete val="1"/>
        <c:axPos val="l"/>
        <c:majorGridlines>
          <c:spPr>
            <a:ln w="949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493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out"/>
        <c:minorTickMark val="none"/>
        <c:tickLblPos val="nextTo"/>
        <c:crossAx val="188050584"/>
        <c:crosses val="autoZero"/>
        <c:crossBetween val="between"/>
      </c:valAx>
      <c:spPr>
        <a:noFill/>
        <a:ln w="25357">
          <a:noFill/>
        </a:ln>
      </c:spPr>
    </c:plotArea>
    <c:legend>
      <c:legendPos val="b"/>
      <c:legendEntry>
        <c:idx val="2"/>
        <c:delete val="1"/>
      </c:legendEntry>
      <c:layout/>
      <c:overlay val="0"/>
      <c:spPr>
        <a:noFill/>
        <a:ln w="25357">
          <a:noFill/>
        </a:ln>
      </c:spPr>
      <c:txPr>
        <a:bodyPr rot="0" spcFirstLastPara="1" vertOverflow="ellipsis" vert="horz" wrap="square" anchor="ctr" anchorCtr="1"/>
        <a:lstStyle/>
        <a:p>
          <a:pPr>
            <a:defRPr sz="1994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699074074074074E-2"/>
          <c:y val="0.10041643372422758"/>
          <c:w val="0.97060185185185188"/>
          <c:h val="0.58436150758101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305">
              <a:noFill/>
            </a:ln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390" b="1" i="0" u="none" strike="noStrike" kern="1200" baseline="0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</a:rPr>
                      <a:t>1 140 084</a:t>
                    </a:r>
                    <a:endParaRPr lang="en-US" sz="1395" b="1" i="0" u="none" strike="noStrike" kern="1200" baseline="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endParaRP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9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имущество физических лиц</c:v>
                </c:pt>
                <c:pt idx="1">
                  <c:v>Транспортный налог физических лиц</c:v>
                </c:pt>
                <c:pt idx="2">
                  <c:v>Земельный налог физических лиц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442670</c:v>
                </c:pt>
                <c:pt idx="1">
                  <c:v>570042</c:v>
                </c:pt>
                <c:pt idx="2">
                  <c:v>153374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5305">
              <a:noFill/>
            </a:ln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390" b="1" i="0" u="none" strike="noStrike" kern="1200" baseline="0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</a:rPr>
                      <a:t>1 205 544</a:t>
                    </a:r>
                    <a:endParaRPr lang="en-US" sz="1395" b="1" i="0" u="none" strike="noStrike" kern="1200" baseline="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endParaRPr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9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имущество физических лиц</c:v>
                </c:pt>
                <c:pt idx="1">
                  <c:v>Транспортный налог физических лиц</c:v>
                </c:pt>
                <c:pt idx="2">
                  <c:v>Земельный налог физических лиц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495879</c:v>
                </c:pt>
                <c:pt idx="1">
                  <c:v>602772</c:v>
                </c:pt>
                <c:pt idx="2">
                  <c:v>161312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8"/>
        <c:axId val="242841560"/>
        <c:axId val="242841952"/>
      </c:barChart>
      <c:catAx>
        <c:axId val="24284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5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8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841952"/>
        <c:crosses val="autoZero"/>
        <c:auto val="1"/>
        <c:lblAlgn val="ctr"/>
        <c:lblOffset val="100"/>
        <c:noMultiLvlLbl val="0"/>
      </c:catAx>
      <c:valAx>
        <c:axId val="242841952"/>
        <c:scaling>
          <c:orientation val="minMax"/>
        </c:scaling>
        <c:delete val="1"/>
        <c:axPos val="l"/>
        <c:majorGridlines>
          <c:spPr>
            <a:ln w="945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42841560"/>
        <c:crosses val="autoZero"/>
        <c:crossBetween val="between"/>
      </c:valAx>
      <c:spPr>
        <a:noFill/>
        <a:ln w="25305">
          <a:noFill/>
        </a:ln>
      </c:spPr>
    </c:plotArea>
    <c:legend>
      <c:legendPos val="t"/>
      <c:layout>
        <c:manualLayout>
          <c:xMode val="edge"/>
          <c:yMode val="edge"/>
          <c:x val="0.85965505814779175"/>
          <c:y val="3.1118110236220471E-4"/>
          <c:w val="0.14034494185220825"/>
          <c:h val="0.12253522309711286"/>
        </c:manualLayout>
      </c:layout>
      <c:overlay val="0"/>
      <c:spPr>
        <a:noFill/>
        <a:ln w="2530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37A4D-4F17-4ECE-89B1-89BE14173FFC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E48150D-3151-4998-98FD-290EAAA9E80F}">
      <dgm:prSet custT="1"/>
      <dgm:spPr/>
      <dgm:t>
        <a:bodyPr/>
        <a:lstStyle/>
        <a:p>
          <a:pPr algn="just" rtl="0">
            <a:lnSpc>
              <a:spcPct val="110000"/>
            </a:lnSpc>
            <a:spcAft>
              <a:spcPts val="0"/>
            </a:spcAft>
          </a:pPr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400" b="1" baseline="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налоговой льготы,</a:t>
          </a:r>
          <a:r>
            <a:rPr lang="ru-RU" sz="2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налогового вычета, иных установленных законодательством оснований, полностью освобождающих владельца объекта налогообложения от уплаты налога;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CCE19-FBDE-4BF6-AB88-5C9B30B02339}" type="parTrans" cxnId="{BC8C1F12-1A29-46D2-86A2-5FFF48801662}">
      <dgm:prSet/>
      <dgm:spPr/>
      <dgm:t>
        <a:bodyPr/>
        <a:lstStyle/>
        <a:p>
          <a:endParaRPr lang="ru-RU"/>
        </a:p>
      </dgm:t>
    </dgm:pt>
    <dgm:pt modelId="{13AE6546-7E72-43FA-9F1C-6063A192650C}" type="sibTrans" cxnId="{BC8C1F12-1A29-46D2-86A2-5FFF48801662}">
      <dgm:prSet/>
      <dgm:spPr/>
      <dgm:t>
        <a:bodyPr/>
        <a:lstStyle/>
        <a:p>
          <a:endParaRPr lang="ru-RU"/>
        </a:p>
      </dgm:t>
    </dgm:pt>
    <dgm:pt modelId="{A862873A-2E33-4FC0-A03A-A1B918EF40F6}">
      <dgm:prSet custT="1"/>
      <dgm:spPr/>
      <dgm:t>
        <a:bodyPr/>
        <a:lstStyle/>
        <a:p>
          <a:pPr algn="just" rtl="0">
            <a:lnSpc>
              <a:spcPct val="110000"/>
            </a:lnSpc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400" b="1" baseline="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общая сумма налогов,</a:t>
          </a:r>
          <a:r>
            <a:rPr lang="ru-RU" sz="2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отражаемых в налоговом уведомлении, </a:t>
          </a:r>
          <a:r>
            <a:rPr lang="ru-RU" sz="2400" b="1" baseline="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составляет менее 100 рублей,</a:t>
          </a:r>
          <a:r>
            <a:rPr lang="ru-RU" sz="2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исключением случая направления налогового уведомления в календарном году, по истечении которого утрачивается возможность направления налоговым органом налогового уведомления 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558B82-03E7-4B86-BB13-D0E4EC323373}" type="parTrans" cxnId="{94C928CE-5097-42EF-BF80-8DA1D96081E8}">
      <dgm:prSet/>
      <dgm:spPr/>
      <dgm:t>
        <a:bodyPr/>
        <a:lstStyle/>
        <a:p>
          <a:endParaRPr lang="ru-RU"/>
        </a:p>
      </dgm:t>
    </dgm:pt>
    <dgm:pt modelId="{E6C70088-9E57-4A14-A0C1-5212A60F7315}" type="sibTrans" cxnId="{94C928CE-5097-42EF-BF80-8DA1D96081E8}">
      <dgm:prSet/>
      <dgm:spPr/>
      <dgm:t>
        <a:bodyPr/>
        <a:lstStyle/>
        <a:p>
          <a:endParaRPr lang="ru-RU"/>
        </a:p>
      </dgm:t>
    </dgm:pt>
    <dgm:pt modelId="{3B444720-3CBB-43C5-B736-AA76E49424A8}" type="pres">
      <dgm:prSet presAssocID="{D7B37A4D-4F17-4ECE-89B1-89BE14173F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EF9BF9-EE55-4BD4-B8C5-F92B6BF41F39}" type="pres">
      <dgm:prSet presAssocID="{4E48150D-3151-4998-98FD-290EAAA9E80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5237C-F5D5-4806-AC24-C92C567EB66F}" type="pres">
      <dgm:prSet presAssocID="{13AE6546-7E72-43FA-9F1C-6063A192650C}" presName="spacer" presStyleCnt="0"/>
      <dgm:spPr/>
    </dgm:pt>
    <dgm:pt modelId="{5B378D46-04E8-4062-85AC-DE956D87474A}" type="pres">
      <dgm:prSet presAssocID="{A862873A-2E33-4FC0-A03A-A1B918EF40F6}" presName="parentText" presStyleLbl="node1" presStyleIdx="1" presStyleCnt="2" custScaleY="1309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8C1F12-1A29-46D2-86A2-5FFF48801662}" srcId="{D7B37A4D-4F17-4ECE-89B1-89BE14173FFC}" destId="{4E48150D-3151-4998-98FD-290EAAA9E80F}" srcOrd="0" destOrd="0" parTransId="{3CDCCE19-FBDE-4BF6-AB88-5C9B30B02339}" sibTransId="{13AE6546-7E72-43FA-9F1C-6063A192650C}"/>
    <dgm:cxn modelId="{6209168E-DC71-4A1D-8345-B0C39739EFB7}" type="presOf" srcId="{D7B37A4D-4F17-4ECE-89B1-89BE14173FFC}" destId="{3B444720-3CBB-43C5-B736-AA76E49424A8}" srcOrd="0" destOrd="0" presId="urn:microsoft.com/office/officeart/2005/8/layout/vList2"/>
    <dgm:cxn modelId="{D9B779BE-54CD-46D8-9556-EBBFB7598BE2}" type="presOf" srcId="{4E48150D-3151-4998-98FD-290EAAA9E80F}" destId="{20EF9BF9-EE55-4BD4-B8C5-F92B6BF41F39}" srcOrd="0" destOrd="0" presId="urn:microsoft.com/office/officeart/2005/8/layout/vList2"/>
    <dgm:cxn modelId="{280606D8-1222-4909-9DCC-54C557AF2A23}" type="presOf" srcId="{A862873A-2E33-4FC0-A03A-A1B918EF40F6}" destId="{5B378D46-04E8-4062-85AC-DE956D87474A}" srcOrd="0" destOrd="0" presId="urn:microsoft.com/office/officeart/2005/8/layout/vList2"/>
    <dgm:cxn modelId="{94C928CE-5097-42EF-BF80-8DA1D96081E8}" srcId="{D7B37A4D-4F17-4ECE-89B1-89BE14173FFC}" destId="{A862873A-2E33-4FC0-A03A-A1B918EF40F6}" srcOrd="1" destOrd="0" parTransId="{7D558B82-03E7-4B86-BB13-D0E4EC323373}" sibTransId="{E6C70088-9E57-4A14-A0C1-5212A60F7315}"/>
    <dgm:cxn modelId="{FB79244E-1D99-4F21-8484-663DBB8D9693}" type="presParOf" srcId="{3B444720-3CBB-43C5-B736-AA76E49424A8}" destId="{20EF9BF9-EE55-4BD4-B8C5-F92B6BF41F39}" srcOrd="0" destOrd="0" presId="urn:microsoft.com/office/officeart/2005/8/layout/vList2"/>
    <dgm:cxn modelId="{70F9276C-398A-4DF8-AD81-6591D346F6D6}" type="presParOf" srcId="{3B444720-3CBB-43C5-B736-AA76E49424A8}" destId="{7A55237C-F5D5-4806-AC24-C92C567EB66F}" srcOrd="1" destOrd="0" presId="urn:microsoft.com/office/officeart/2005/8/layout/vList2"/>
    <dgm:cxn modelId="{C8DC41AE-0AFD-43A1-95C4-B416DD179BC6}" type="presParOf" srcId="{3B444720-3CBB-43C5-B736-AA76E49424A8}" destId="{5B378D46-04E8-4062-85AC-DE956D87474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C42AB-A7EF-4403-9E59-CF28D798AFA5}" type="doc">
      <dgm:prSet loTypeId="urn:microsoft.com/office/officeart/2005/8/layout/vList4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CB9F53-C08E-4FFD-A74D-CFFC6E401463}">
      <dgm:prSet custT="1"/>
      <dgm:spPr/>
      <dgm:t>
        <a:bodyPr/>
        <a:lstStyle/>
        <a:p>
          <a:pPr marL="355600" indent="0">
            <a:lnSpc>
              <a:spcPct val="100000"/>
            </a:lnSpc>
            <a:spcAft>
              <a:spcPts val="0"/>
            </a:spcAft>
          </a:pPr>
          <a:r>
            <a:rPr lang="ru-RU" sz="2000" b="1" u="sng" dirty="0" smtClean="0"/>
            <a:t>Дополнительные соглашения № 1 и № 2 </a:t>
          </a:r>
          <a:r>
            <a:rPr lang="ru-RU" sz="1800" dirty="0" smtClean="0"/>
            <a:t>к соглашению о взаимодействии и взаимном информационном обмене Федеральной службы государственной регистрации, кадастра и картографии и Федеральной налоговой службы от 03.09.2010 № 37/ММВ-27-11/9</a:t>
          </a:r>
        </a:p>
        <a:p>
          <a:pPr marL="0" indent="355600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 (</a:t>
          </a:r>
          <a:r>
            <a:rPr lang="ru-RU" sz="1800" b="1" i="1" dirty="0" smtClean="0"/>
            <a:t>от 11.09.2017 № 11070-АП/17/ММВ-23-21/22, от 01.04.2019 №ММВ-23-21/5@)</a:t>
          </a:r>
          <a:endParaRPr lang="ru-RU" sz="1800" b="1" i="1" dirty="0"/>
        </a:p>
      </dgm:t>
    </dgm:pt>
    <dgm:pt modelId="{7DAF2455-1C18-4B48-8C30-9C3EDC227DCE}" type="parTrans" cxnId="{A5E479EE-E618-4F76-B3C9-3313E53179D1}">
      <dgm:prSet/>
      <dgm:spPr/>
      <dgm:t>
        <a:bodyPr/>
        <a:lstStyle/>
        <a:p>
          <a:endParaRPr lang="ru-RU"/>
        </a:p>
      </dgm:t>
    </dgm:pt>
    <dgm:pt modelId="{F4274AE7-AE48-46FD-833A-7A150EC58A17}" type="sibTrans" cxnId="{A5E479EE-E618-4F76-B3C9-3313E53179D1}">
      <dgm:prSet/>
      <dgm:spPr/>
      <dgm:t>
        <a:bodyPr/>
        <a:lstStyle/>
        <a:p>
          <a:endParaRPr lang="ru-RU"/>
        </a:p>
      </dgm:t>
    </dgm:pt>
    <dgm:pt modelId="{CF3CB21B-1609-4B6E-BFC2-01B034DAFF46}">
      <dgm:prSet custT="1"/>
      <dgm:spPr/>
      <dgm:t>
        <a:bodyPr/>
        <a:lstStyle/>
        <a:p>
          <a:pPr marL="355600" indent="0">
            <a:lnSpc>
              <a:spcPct val="100000"/>
            </a:lnSpc>
            <a:spcAft>
              <a:spcPts val="0"/>
            </a:spcAft>
          </a:pPr>
          <a:r>
            <a:rPr lang="ru-RU" sz="2000" b="1" u="sng" dirty="0" smtClean="0"/>
            <a:t>Федеральная целевая программа </a:t>
          </a:r>
          <a:r>
            <a:rPr lang="ru-RU" sz="1800" dirty="0" smtClean="0"/>
            <a:t>«Развитие единой государственной системы регистрации прав и кадастрового учета недвижимости (2014 - 2020 годы)»</a:t>
          </a:r>
          <a:endParaRPr lang="en-US" sz="1800" dirty="0" smtClean="0"/>
        </a:p>
        <a:p>
          <a:pPr marL="355600" indent="0">
            <a:lnSpc>
              <a:spcPct val="100000"/>
            </a:lnSpc>
            <a:spcAft>
              <a:spcPts val="0"/>
            </a:spcAft>
          </a:pPr>
          <a:r>
            <a:rPr lang="en-US" sz="2000" b="1" i="1" dirty="0" smtClean="0"/>
            <a:t>(</a:t>
          </a:r>
          <a:r>
            <a:rPr lang="ru-RU" sz="2000" b="1" i="1" dirty="0" smtClean="0"/>
            <a:t>постановление Правительства РФ от 10.10.2013 № 903)</a:t>
          </a:r>
          <a:endParaRPr lang="ru-RU" sz="2000" b="1" i="1" dirty="0"/>
        </a:p>
      </dgm:t>
    </dgm:pt>
    <dgm:pt modelId="{CE5DE619-0ED9-4307-AF50-1CFA295E5DC3}" type="parTrans" cxnId="{4BB9A2D8-DBD5-4164-9DDA-0F345DAA119E}">
      <dgm:prSet/>
      <dgm:spPr/>
      <dgm:t>
        <a:bodyPr/>
        <a:lstStyle/>
        <a:p>
          <a:endParaRPr lang="ru-RU"/>
        </a:p>
      </dgm:t>
    </dgm:pt>
    <dgm:pt modelId="{532E95E0-093F-4088-8200-9FCAB246750C}" type="sibTrans" cxnId="{4BB9A2D8-DBD5-4164-9DDA-0F345DAA119E}">
      <dgm:prSet/>
      <dgm:spPr/>
      <dgm:t>
        <a:bodyPr/>
        <a:lstStyle/>
        <a:p>
          <a:endParaRPr lang="ru-RU"/>
        </a:p>
      </dgm:t>
    </dgm:pt>
    <dgm:pt modelId="{27162227-1D00-437A-8675-DFA354C2CB84}">
      <dgm:prSet custT="1"/>
      <dgm:spPr/>
      <dgm:t>
        <a:bodyPr/>
        <a:lstStyle/>
        <a:p>
          <a:pPr marL="355600" indent="0">
            <a:lnSpc>
              <a:spcPct val="100000"/>
            </a:lnSpc>
            <a:spcAft>
              <a:spcPts val="0"/>
            </a:spcAft>
          </a:pPr>
          <a:r>
            <a:rPr lang="ru-RU" sz="2000" b="1" u="sng" dirty="0" smtClean="0"/>
            <a:t>Приказ ФНС России от 10.04.2017 № ММВ-7-21/302@ «Об утверждении формы, формата</a:t>
          </a:r>
          <a:r>
            <a:rPr lang="ru-RU" sz="2000" u="sng" dirty="0" smtClean="0"/>
            <a:t> </a:t>
          </a:r>
          <a:r>
            <a:rPr lang="ru-RU" sz="1900" dirty="0" smtClean="0"/>
            <a:t>представления сведений о недвижимом имуществе, зарегистрированных правах на недвижимое имущество и сделках с ним и о владельцах недвижимого имущества, а также порядка заполнения формы» </a:t>
          </a:r>
          <a:endParaRPr lang="en-US" sz="1900" dirty="0" smtClean="0"/>
        </a:p>
        <a:p>
          <a:pPr marL="355600" indent="0">
            <a:lnSpc>
              <a:spcPct val="100000"/>
            </a:lnSpc>
            <a:spcAft>
              <a:spcPts val="0"/>
            </a:spcAft>
          </a:pPr>
          <a:r>
            <a:rPr lang="ru-RU" sz="1900" b="1" i="1" dirty="0" smtClean="0"/>
            <a:t>(в редакции приказа ФНС России от 18.02.2019 № ММВ-7-21/71@) </a:t>
          </a:r>
          <a:endParaRPr lang="ru-RU" sz="1900" b="1" i="1" dirty="0"/>
        </a:p>
      </dgm:t>
    </dgm:pt>
    <dgm:pt modelId="{79F1387F-FA6A-4C0F-A6DC-CDB3E2155FFA}" type="parTrans" cxnId="{3937F4BF-4B2B-498B-9493-A5F32B32D011}">
      <dgm:prSet/>
      <dgm:spPr/>
      <dgm:t>
        <a:bodyPr/>
        <a:lstStyle/>
        <a:p>
          <a:endParaRPr lang="ru-RU"/>
        </a:p>
      </dgm:t>
    </dgm:pt>
    <dgm:pt modelId="{9D3D199E-A018-44F7-BBC1-350ECE503FE1}" type="sibTrans" cxnId="{3937F4BF-4B2B-498B-9493-A5F32B32D011}">
      <dgm:prSet/>
      <dgm:spPr/>
      <dgm:t>
        <a:bodyPr/>
        <a:lstStyle/>
        <a:p>
          <a:endParaRPr lang="ru-RU"/>
        </a:p>
      </dgm:t>
    </dgm:pt>
    <dgm:pt modelId="{10DF306F-A8C6-4BE6-BD4B-03A8A78CAF5F}" type="pres">
      <dgm:prSet presAssocID="{C7AC42AB-A7EF-4403-9E59-CF28D798AFA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411568-52F4-4EB3-96DB-8F4DAF2BC50E}" type="pres">
      <dgm:prSet presAssocID="{CF3CB21B-1609-4B6E-BFC2-01B034DAFF46}" presName="comp" presStyleCnt="0"/>
      <dgm:spPr/>
      <dgm:t>
        <a:bodyPr/>
        <a:lstStyle/>
        <a:p>
          <a:endParaRPr lang="ru-RU"/>
        </a:p>
      </dgm:t>
    </dgm:pt>
    <dgm:pt modelId="{02B7AD6D-8A1D-4BC3-A205-7DA348E5A992}" type="pres">
      <dgm:prSet presAssocID="{CF3CB21B-1609-4B6E-BFC2-01B034DAFF46}" presName="box" presStyleLbl="node1" presStyleIdx="0" presStyleCnt="3" custLinFactNeighborX="121" custLinFactNeighborY="-15088"/>
      <dgm:spPr/>
      <dgm:t>
        <a:bodyPr/>
        <a:lstStyle/>
        <a:p>
          <a:endParaRPr lang="ru-RU"/>
        </a:p>
      </dgm:t>
    </dgm:pt>
    <dgm:pt modelId="{EDB9D4A5-0206-407B-9534-EB9F315E3FB9}" type="pres">
      <dgm:prSet presAssocID="{CF3CB21B-1609-4B6E-BFC2-01B034DAFF46}" presName="img" presStyleLbl="fgImgPlace1" presStyleIdx="0" presStyleCnt="3" custScaleX="107926" custScaleY="111572" custLinFactNeighborX="471" custLinFactNeighborY="8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C06F65-D731-49B6-9119-14D91111593D}" type="pres">
      <dgm:prSet presAssocID="{CF3CB21B-1609-4B6E-BFC2-01B034DAFF4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09626-FDD0-4CFD-86ED-4BA74054DD4E}" type="pres">
      <dgm:prSet presAssocID="{532E95E0-093F-4088-8200-9FCAB246750C}" presName="spacer" presStyleCnt="0"/>
      <dgm:spPr/>
      <dgm:t>
        <a:bodyPr/>
        <a:lstStyle/>
        <a:p>
          <a:endParaRPr lang="ru-RU"/>
        </a:p>
      </dgm:t>
    </dgm:pt>
    <dgm:pt modelId="{0B083938-A0D1-4CD5-BBBC-6BA0B6FB64E9}" type="pres">
      <dgm:prSet presAssocID="{71CB9F53-C08E-4FFD-A74D-CFFC6E401463}" presName="comp" presStyleCnt="0"/>
      <dgm:spPr/>
      <dgm:t>
        <a:bodyPr/>
        <a:lstStyle/>
        <a:p>
          <a:endParaRPr lang="ru-RU"/>
        </a:p>
      </dgm:t>
    </dgm:pt>
    <dgm:pt modelId="{FB80DA3A-A2DF-491E-9752-0AE6EEF88393}" type="pres">
      <dgm:prSet presAssocID="{71CB9F53-C08E-4FFD-A74D-CFFC6E401463}" presName="box" presStyleLbl="node1" presStyleIdx="1" presStyleCnt="3" custLinFactNeighborY="-1935"/>
      <dgm:spPr/>
      <dgm:t>
        <a:bodyPr/>
        <a:lstStyle/>
        <a:p>
          <a:endParaRPr lang="ru-RU"/>
        </a:p>
      </dgm:t>
    </dgm:pt>
    <dgm:pt modelId="{3419AE3A-51C6-49B8-91A6-ED7F56364D12}" type="pres">
      <dgm:prSet presAssocID="{71CB9F53-C08E-4FFD-A74D-CFFC6E401463}" presName="img" presStyleLbl="fgImgPlace1" presStyleIdx="1" presStyleCnt="3" custScaleX="111694" custScaleY="110866" custLinFactNeighborX="2355" custLinFactNeighborY="16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4D792AF-62C6-43B6-826F-D735956B83A8}" type="pres">
      <dgm:prSet presAssocID="{71CB9F53-C08E-4FFD-A74D-CFFC6E40146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DC067-745B-4184-8A6F-751CABEF4741}" type="pres">
      <dgm:prSet presAssocID="{F4274AE7-AE48-46FD-833A-7A150EC58A17}" presName="spacer" presStyleCnt="0"/>
      <dgm:spPr/>
      <dgm:t>
        <a:bodyPr/>
        <a:lstStyle/>
        <a:p>
          <a:endParaRPr lang="ru-RU"/>
        </a:p>
      </dgm:t>
    </dgm:pt>
    <dgm:pt modelId="{57DB37BD-02C5-4876-BE4E-F039F3058A9A}" type="pres">
      <dgm:prSet presAssocID="{27162227-1D00-437A-8675-DFA354C2CB84}" presName="comp" presStyleCnt="0"/>
      <dgm:spPr/>
      <dgm:t>
        <a:bodyPr/>
        <a:lstStyle/>
        <a:p>
          <a:endParaRPr lang="ru-RU"/>
        </a:p>
      </dgm:t>
    </dgm:pt>
    <dgm:pt modelId="{3CC622CB-C0D6-4302-BA9E-E94DBAA45A6E}" type="pres">
      <dgm:prSet presAssocID="{27162227-1D00-437A-8675-DFA354C2CB84}" presName="box" presStyleLbl="node1" presStyleIdx="2" presStyleCnt="3" custLinFactNeighborX="-242" custLinFactNeighborY="-2663"/>
      <dgm:spPr/>
      <dgm:t>
        <a:bodyPr/>
        <a:lstStyle/>
        <a:p>
          <a:endParaRPr lang="ru-RU"/>
        </a:p>
      </dgm:t>
    </dgm:pt>
    <dgm:pt modelId="{24C46098-2FCB-4868-BF56-1EB5CB4E2392}" type="pres">
      <dgm:prSet presAssocID="{27162227-1D00-437A-8675-DFA354C2CB84}" presName="img" presStyleLbl="fgImgPlace1" presStyleIdx="2" presStyleCnt="3" custScaleX="110752" custScaleY="116609" custLinFactNeighborX="1884" custLinFactNeighborY="-161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48DD57-6896-48CD-8095-0C935E72A999}" type="pres">
      <dgm:prSet presAssocID="{27162227-1D00-437A-8675-DFA354C2CB8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7F4BF-4B2B-498B-9493-A5F32B32D011}" srcId="{C7AC42AB-A7EF-4403-9E59-CF28D798AFA5}" destId="{27162227-1D00-437A-8675-DFA354C2CB84}" srcOrd="2" destOrd="0" parTransId="{79F1387F-FA6A-4C0F-A6DC-CDB3E2155FFA}" sibTransId="{9D3D199E-A018-44F7-BBC1-350ECE503FE1}"/>
    <dgm:cxn modelId="{3A824013-A217-4BF9-B0F5-B774BA81AA3A}" type="presOf" srcId="{71CB9F53-C08E-4FFD-A74D-CFFC6E401463}" destId="{FB80DA3A-A2DF-491E-9752-0AE6EEF88393}" srcOrd="0" destOrd="0" presId="urn:microsoft.com/office/officeart/2005/8/layout/vList4"/>
    <dgm:cxn modelId="{1961D827-B4D7-47C7-9757-3EDFD64E1BEE}" type="presOf" srcId="{71CB9F53-C08E-4FFD-A74D-CFFC6E401463}" destId="{A4D792AF-62C6-43B6-826F-D735956B83A8}" srcOrd="1" destOrd="0" presId="urn:microsoft.com/office/officeart/2005/8/layout/vList4"/>
    <dgm:cxn modelId="{485C5739-5930-403D-9AA3-42FD8A6BC80B}" type="presOf" srcId="{C7AC42AB-A7EF-4403-9E59-CF28D798AFA5}" destId="{10DF306F-A8C6-4BE6-BD4B-03A8A78CAF5F}" srcOrd="0" destOrd="0" presId="urn:microsoft.com/office/officeart/2005/8/layout/vList4"/>
    <dgm:cxn modelId="{4BB9A2D8-DBD5-4164-9DDA-0F345DAA119E}" srcId="{C7AC42AB-A7EF-4403-9E59-CF28D798AFA5}" destId="{CF3CB21B-1609-4B6E-BFC2-01B034DAFF46}" srcOrd="0" destOrd="0" parTransId="{CE5DE619-0ED9-4307-AF50-1CFA295E5DC3}" sibTransId="{532E95E0-093F-4088-8200-9FCAB246750C}"/>
    <dgm:cxn modelId="{0CCBCACB-2BC5-439B-B4E4-A7EA3383ADF1}" type="presOf" srcId="{27162227-1D00-437A-8675-DFA354C2CB84}" destId="{E048DD57-6896-48CD-8095-0C935E72A999}" srcOrd="1" destOrd="0" presId="urn:microsoft.com/office/officeart/2005/8/layout/vList4"/>
    <dgm:cxn modelId="{D08C0A52-63CF-4EA8-8401-EDCEF9E6093E}" type="presOf" srcId="{CF3CB21B-1609-4B6E-BFC2-01B034DAFF46}" destId="{02B7AD6D-8A1D-4BC3-A205-7DA348E5A992}" srcOrd="0" destOrd="0" presId="urn:microsoft.com/office/officeart/2005/8/layout/vList4"/>
    <dgm:cxn modelId="{10033A75-4DF0-4F12-9344-6848984C5170}" type="presOf" srcId="{CF3CB21B-1609-4B6E-BFC2-01B034DAFF46}" destId="{74C06F65-D731-49B6-9119-14D91111593D}" srcOrd="1" destOrd="0" presId="urn:microsoft.com/office/officeart/2005/8/layout/vList4"/>
    <dgm:cxn modelId="{A5E479EE-E618-4F76-B3C9-3313E53179D1}" srcId="{C7AC42AB-A7EF-4403-9E59-CF28D798AFA5}" destId="{71CB9F53-C08E-4FFD-A74D-CFFC6E401463}" srcOrd="1" destOrd="0" parTransId="{7DAF2455-1C18-4B48-8C30-9C3EDC227DCE}" sibTransId="{F4274AE7-AE48-46FD-833A-7A150EC58A17}"/>
    <dgm:cxn modelId="{631F1B2E-43E8-4E95-A054-0CE74CA8B383}" type="presOf" srcId="{27162227-1D00-437A-8675-DFA354C2CB84}" destId="{3CC622CB-C0D6-4302-BA9E-E94DBAA45A6E}" srcOrd="0" destOrd="0" presId="urn:microsoft.com/office/officeart/2005/8/layout/vList4"/>
    <dgm:cxn modelId="{D58B074E-011A-4935-A0C6-0F77C9EA69CE}" type="presParOf" srcId="{10DF306F-A8C6-4BE6-BD4B-03A8A78CAF5F}" destId="{6C411568-52F4-4EB3-96DB-8F4DAF2BC50E}" srcOrd="0" destOrd="0" presId="urn:microsoft.com/office/officeart/2005/8/layout/vList4"/>
    <dgm:cxn modelId="{1F9D20EF-430F-4531-9153-954D5C12F0D1}" type="presParOf" srcId="{6C411568-52F4-4EB3-96DB-8F4DAF2BC50E}" destId="{02B7AD6D-8A1D-4BC3-A205-7DA348E5A992}" srcOrd="0" destOrd="0" presId="urn:microsoft.com/office/officeart/2005/8/layout/vList4"/>
    <dgm:cxn modelId="{85A4A5F0-9385-43E2-B9A0-185B801AC340}" type="presParOf" srcId="{6C411568-52F4-4EB3-96DB-8F4DAF2BC50E}" destId="{EDB9D4A5-0206-407B-9534-EB9F315E3FB9}" srcOrd="1" destOrd="0" presId="urn:microsoft.com/office/officeart/2005/8/layout/vList4"/>
    <dgm:cxn modelId="{E4452FAB-9C3C-4962-B012-D7C33FAD62F8}" type="presParOf" srcId="{6C411568-52F4-4EB3-96DB-8F4DAF2BC50E}" destId="{74C06F65-D731-49B6-9119-14D91111593D}" srcOrd="2" destOrd="0" presId="urn:microsoft.com/office/officeart/2005/8/layout/vList4"/>
    <dgm:cxn modelId="{93C22225-7E0E-43FB-A598-D23C5EAAD178}" type="presParOf" srcId="{10DF306F-A8C6-4BE6-BD4B-03A8A78CAF5F}" destId="{73009626-FDD0-4CFD-86ED-4BA74054DD4E}" srcOrd="1" destOrd="0" presId="urn:microsoft.com/office/officeart/2005/8/layout/vList4"/>
    <dgm:cxn modelId="{79984D13-7934-46CD-A979-AADF036C5D88}" type="presParOf" srcId="{10DF306F-A8C6-4BE6-BD4B-03A8A78CAF5F}" destId="{0B083938-A0D1-4CD5-BBBC-6BA0B6FB64E9}" srcOrd="2" destOrd="0" presId="urn:microsoft.com/office/officeart/2005/8/layout/vList4"/>
    <dgm:cxn modelId="{075728FE-CC5F-48A4-95F9-B55D282D4D35}" type="presParOf" srcId="{0B083938-A0D1-4CD5-BBBC-6BA0B6FB64E9}" destId="{FB80DA3A-A2DF-491E-9752-0AE6EEF88393}" srcOrd="0" destOrd="0" presId="urn:microsoft.com/office/officeart/2005/8/layout/vList4"/>
    <dgm:cxn modelId="{D8592BB7-24AF-47DD-8A11-F58B0F79B31F}" type="presParOf" srcId="{0B083938-A0D1-4CD5-BBBC-6BA0B6FB64E9}" destId="{3419AE3A-51C6-49B8-91A6-ED7F56364D12}" srcOrd="1" destOrd="0" presId="urn:microsoft.com/office/officeart/2005/8/layout/vList4"/>
    <dgm:cxn modelId="{74DD8E12-4B21-4068-9BA9-07AA51D40DDD}" type="presParOf" srcId="{0B083938-A0D1-4CD5-BBBC-6BA0B6FB64E9}" destId="{A4D792AF-62C6-43B6-826F-D735956B83A8}" srcOrd="2" destOrd="0" presId="urn:microsoft.com/office/officeart/2005/8/layout/vList4"/>
    <dgm:cxn modelId="{484D3BCE-0EAE-4A58-839D-633DEB7F410A}" type="presParOf" srcId="{10DF306F-A8C6-4BE6-BD4B-03A8A78CAF5F}" destId="{58EDC067-745B-4184-8A6F-751CABEF4741}" srcOrd="3" destOrd="0" presId="urn:microsoft.com/office/officeart/2005/8/layout/vList4"/>
    <dgm:cxn modelId="{6CBE81DE-24C8-4CEE-9C8B-EF9A4C0B7E4E}" type="presParOf" srcId="{10DF306F-A8C6-4BE6-BD4B-03A8A78CAF5F}" destId="{57DB37BD-02C5-4876-BE4E-F039F3058A9A}" srcOrd="4" destOrd="0" presId="urn:microsoft.com/office/officeart/2005/8/layout/vList4"/>
    <dgm:cxn modelId="{D3AE2E8A-6F9A-493D-BFEE-CE9A989D4368}" type="presParOf" srcId="{57DB37BD-02C5-4876-BE4E-F039F3058A9A}" destId="{3CC622CB-C0D6-4302-BA9E-E94DBAA45A6E}" srcOrd="0" destOrd="0" presId="urn:microsoft.com/office/officeart/2005/8/layout/vList4"/>
    <dgm:cxn modelId="{4518D2B2-784B-4A02-8D4F-7D4EEA4304D7}" type="presParOf" srcId="{57DB37BD-02C5-4876-BE4E-F039F3058A9A}" destId="{24C46098-2FCB-4868-BF56-1EB5CB4E2392}" srcOrd="1" destOrd="0" presId="urn:microsoft.com/office/officeart/2005/8/layout/vList4"/>
    <dgm:cxn modelId="{98054A59-63D6-44BC-AF94-EFB71B433A74}" type="presParOf" srcId="{57DB37BD-02C5-4876-BE4E-F039F3058A9A}" destId="{E048DD57-6896-48CD-8095-0C935E72A99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F9BF9-EE55-4BD4-B8C5-F92B6BF41F39}">
      <dsp:nvSpPr>
        <dsp:cNvPr id="0" name=""/>
        <dsp:cNvSpPr/>
      </dsp:nvSpPr>
      <dsp:spPr>
        <a:xfrm>
          <a:off x="0" y="618646"/>
          <a:ext cx="8348290" cy="17251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400" b="1" kern="1200" baseline="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налоговой льготы,</a:t>
          </a:r>
          <a:r>
            <a:rPr lang="ru-RU" sz="2400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налогового вычета, иных установленных законодательством оснований, полностью освобождающих владельца объекта налогообложения от уплаты налога;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216" y="702862"/>
        <a:ext cx="8179858" cy="1556740"/>
      </dsp:txXfrm>
    </dsp:sp>
    <dsp:sp modelId="{5B378D46-04E8-4062-85AC-DE956D87474A}">
      <dsp:nvSpPr>
        <dsp:cNvPr id="0" name=""/>
        <dsp:cNvSpPr/>
      </dsp:nvSpPr>
      <dsp:spPr>
        <a:xfrm>
          <a:off x="0" y="2355406"/>
          <a:ext cx="8348290" cy="22595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400" b="1" kern="1200" baseline="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общая сумма налогов,</a:t>
          </a:r>
          <a:r>
            <a:rPr lang="ru-RU" sz="2400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отражаемых в налоговом уведомлении, </a:t>
          </a:r>
          <a:r>
            <a:rPr lang="ru-RU" sz="2400" b="1" kern="1200" baseline="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составляет менее 100 рублей,</a:t>
          </a:r>
          <a:r>
            <a:rPr lang="ru-RU" sz="2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исключением случая направления налогового уведомления в календарном году, по истечении которого утрачивается возможность направления налоговым органом налогового уведомления 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303" y="2465709"/>
        <a:ext cx="8127684" cy="2038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7AD6D-8A1D-4BC3-A205-7DA348E5A992}">
      <dsp:nvSpPr>
        <dsp:cNvPr id="0" name=""/>
        <dsp:cNvSpPr/>
      </dsp:nvSpPr>
      <dsp:spPr>
        <a:xfrm>
          <a:off x="0" y="0"/>
          <a:ext cx="9899374" cy="1732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5560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 smtClean="0"/>
            <a:t>Федеральная целевая программа </a:t>
          </a:r>
          <a:r>
            <a:rPr lang="ru-RU" sz="1800" kern="1200" dirty="0" smtClean="0"/>
            <a:t>«Развитие единой государственной системы регистрации прав и кадастрового учета недвижимости (2014 - 2020 годы)»</a:t>
          </a:r>
          <a:endParaRPr lang="en-US" sz="1800" kern="1200" dirty="0" smtClean="0"/>
        </a:p>
        <a:p>
          <a:pPr marL="35560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i="1" kern="1200" dirty="0" smtClean="0"/>
            <a:t>(</a:t>
          </a:r>
          <a:r>
            <a:rPr lang="ru-RU" sz="2000" b="1" i="1" kern="1200" dirty="0" smtClean="0"/>
            <a:t>постановление Правительства РФ от 10.10.2013 № 903)</a:t>
          </a:r>
          <a:endParaRPr lang="ru-RU" sz="2000" b="1" i="1" kern="1200" dirty="0"/>
        </a:p>
      </dsp:txBody>
      <dsp:txXfrm>
        <a:off x="2153095" y="0"/>
        <a:ext cx="7746278" cy="1732205"/>
      </dsp:txXfrm>
    </dsp:sp>
    <dsp:sp modelId="{EDB9D4A5-0206-407B-9534-EB9F315E3FB9}">
      <dsp:nvSpPr>
        <dsp:cNvPr id="0" name=""/>
        <dsp:cNvSpPr/>
      </dsp:nvSpPr>
      <dsp:spPr>
        <a:xfrm>
          <a:off x="104083" y="104209"/>
          <a:ext cx="2136799" cy="15461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B80DA3A-A2DF-491E-9752-0AE6EEF88393}">
      <dsp:nvSpPr>
        <dsp:cNvPr id="0" name=""/>
        <dsp:cNvSpPr/>
      </dsp:nvSpPr>
      <dsp:spPr>
        <a:xfrm>
          <a:off x="0" y="1871907"/>
          <a:ext cx="9899374" cy="1732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5560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 smtClean="0"/>
            <a:t>Дополнительные соглашения № 1 и № 2 </a:t>
          </a:r>
          <a:r>
            <a:rPr lang="ru-RU" sz="1800" kern="1200" dirty="0" smtClean="0"/>
            <a:t>к соглашению о взаимодействии и взаимном информационном обмене Федеральной службы государственной регистрации, кадастра и картографии и Федеральной налоговой службы от 03.09.2010 № 37/ММВ-27-11/9</a:t>
          </a:r>
        </a:p>
        <a:p>
          <a:pPr marL="0" lvl="0" indent="355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 (</a:t>
          </a:r>
          <a:r>
            <a:rPr lang="ru-RU" sz="1800" b="1" i="1" kern="1200" dirty="0" smtClean="0"/>
            <a:t>от 11.09.2017 № 11070-АП/17/ММВ-23-21/22, от 01.04.2019 №ММВ-23-21/5@)</a:t>
          </a:r>
          <a:endParaRPr lang="ru-RU" sz="1800" b="1" i="1" kern="1200" dirty="0"/>
        </a:p>
      </dsp:txBody>
      <dsp:txXfrm>
        <a:off x="2153095" y="1871907"/>
        <a:ext cx="7746278" cy="1732205"/>
      </dsp:txXfrm>
    </dsp:sp>
    <dsp:sp modelId="{3419AE3A-51C6-49B8-91A6-ED7F56364D12}">
      <dsp:nvSpPr>
        <dsp:cNvPr id="0" name=""/>
        <dsp:cNvSpPr/>
      </dsp:nvSpPr>
      <dsp:spPr>
        <a:xfrm>
          <a:off x="104083" y="2025695"/>
          <a:ext cx="2211401" cy="15363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CC622CB-C0D6-4302-BA9E-E94DBAA45A6E}">
      <dsp:nvSpPr>
        <dsp:cNvPr id="0" name=""/>
        <dsp:cNvSpPr/>
      </dsp:nvSpPr>
      <dsp:spPr>
        <a:xfrm>
          <a:off x="0" y="3764722"/>
          <a:ext cx="9899374" cy="1732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5560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 smtClean="0"/>
            <a:t>Приказ ФНС России от 10.04.2017 № ММВ-7-21/302@ «Об утверждении формы, формата</a:t>
          </a:r>
          <a:r>
            <a:rPr lang="ru-RU" sz="2000" u="sng" kern="1200" dirty="0" smtClean="0"/>
            <a:t> </a:t>
          </a:r>
          <a:r>
            <a:rPr lang="ru-RU" sz="1900" kern="1200" dirty="0" smtClean="0"/>
            <a:t>представления сведений о недвижимом имуществе, зарегистрированных правах на недвижимое имущество и сделках с ним и о владельцах недвижимого имущества, а также порядка заполнения формы» </a:t>
          </a:r>
          <a:endParaRPr lang="en-US" sz="1900" kern="1200" dirty="0" smtClean="0"/>
        </a:p>
        <a:p>
          <a:pPr marL="35560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i="1" kern="1200" dirty="0" smtClean="0"/>
            <a:t>(в редакции приказа ФНС России от 18.02.2019 № ММВ-7-21/71@) </a:t>
          </a:r>
          <a:endParaRPr lang="ru-RU" sz="1900" b="1" i="1" kern="1200" dirty="0"/>
        </a:p>
      </dsp:txBody>
      <dsp:txXfrm>
        <a:off x="2153095" y="3764722"/>
        <a:ext cx="7746278" cy="1732205"/>
      </dsp:txXfrm>
    </dsp:sp>
    <dsp:sp modelId="{24C46098-2FCB-4868-BF56-1EB5CB4E2392}">
      <dsp:nvSpPr>
        <dsp:cNvPr id="0" name=""/>
        <dsp:cNvSpPr/>
      </dsp:nvSpPr>
      <dsp:spPr>
        <a:xfrm>
          <a:off x="104083" y="3846652"/>
          <a:ext cx="2192750" cy="16159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11"/>
            <a:ext cx="2945661" cy="493633"/>
          </a:xfrm>
          <a:prstGeom prst="rect">
            <a:avLst/>
          </a:prstGeom>
        </p:spPr>
        <p:txBody>
          <a:bodyPr vert="horz" lIns="91638" tIns="45819" rIns="91638" bIns="4581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4" y="11"/>
            <a:ext cx="2945661" cy="493633"/>
          </a:xfrm>
          <a:prstGeom prst="rect">
            <a:avLst/>
          </a:prstGeom>
        </p:spPr>
        <p:txBody>
          <a:bodyPr vert="horz" lIns="91638" tIns="45819" rIns="91638" bIns="45819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20.10.2020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41363"/>
            <a:ext cx="52387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38" tIns="45819" rIns="91638" bIns="4581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70" y="4689527"/>
            <a:ext cx="5438140" cy="4442698"/>
          </a:xfrm>
          <a:prstGeom prst="rect">
            <a:avLst/>
          </a:prstGeom>
        </p:spPr>
        <p:txBody>
          <a:bodyPr vert="horz" lIns="91638" tIns="45819" rIns="91638" bIns="458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377327"/>
            <a:ext cx="2945661" cy="493633"/>
          </a:xfrm>
          <a:prstGeom prst="rect">
            <a:avLst/>
          </a:prstGeom>
        </p:spPr>
        <p:txBody>
          <a:bodyPr vert="horz" lIns="91638" tIns="45819" rIns="91638" bIns="4581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4" y="9377327"/>
            <a:ext cx="2945661" cy="493633"/>
          </a:xfrm>
          <a:prstGeom prst="rect">
            <a:avLst/>
          </a:prstGeom>
        </p:spPr>
        <p:txBody>
          <a:bodyPr vert="horz" lIns="91638" tIns="45819" rIns="91638" bIns="45819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4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68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32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376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9374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fld id="{3E04FC10-9F96-4E39-8BE0-482DDBEE670B}" type="slidenum">
              <a:rPr lang="ru-RU" altLang="ru-RU" sz="1200" smtClean="0"/>
              <a:pPr defTabSz="10414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05737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1"/>
            <a:ext cx="1080120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4" y="540273"/>
            <a:ext cx="8588251" cy="122413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4" y="1764295"/>
            <a:ext cx="8588251" cy="533183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2" y="6660951"/>
            <a:ext cx="724718" cy="69662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2688" rtl="0" eaLnBrk="1" latinLnBrk="0" hangingPunct="1">
        <a:lnSpc>
          <a:spcPts val="5198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410" indent="0" algn="l" defTabSz="1042688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410" indent="0" algn="l" defTabSz="1042688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537" indent="-260258" algn="l" defTabSz="1042688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235" algn="just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4593" indent="0" algn="l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378348" y="3276575"/>
            <a:ext cx="100209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Начальник отдела налогообложения имущества </a:t>
            </a:r>
          </a:p>
          <a:p>
            <a:pPr algn="ctr" eaLnBrk="1" hangingPunct="1"/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alt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ФНС РОССИИ ПО КИРОВСКОЙ ОБЛАСТИ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Е.П. КУЗНЕЦОВ</a:t>
            </a:r>
            <a:endParaRPr lang="ru-RU" alt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51" y="819608"/>
            <a:ext cx="1635571" cy="159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571" y="6306267"/>
            <a:ext cx="9842689" cy="930748"/>
          </a:xfrm>
          <a:prstGeom prst="rect">
            <a:avLst/>
          </a:prstGeom>
        </p:spPr>
        <p:txBody>
          <a:bodyPr wrap="none" lIns="121980" tIns="60990" rIns="121980" bIns="60990" anchor="ctr">
            <a:normAutofit/>
          </a:bodyPr>
          <a:lstStyle/>
          <a:p>
            <a:pPr algn="ctr" defTabSz="1219750">
              <a:defRPr/>
            </a:pPr>
            <a:r>
              <a:rPr lang="en-US" sz="1637" dirty="0" smtClean="0">
                <a:solidFill>
                  <a:srgbClr val="005AA9"/>
                </a:solidFill>
                <a:latin typeface="Arial" pitchFamily="34" charset="0"/>
                <a:ea typeface="+mj-ea"/>
                <a:cs typeface="Arial" pitchFamily="34" charset="0"/>
              </a:rPr>
              <a:t>20</a:t>
            </a:r>
            <a:r>
              <a:rPr lang="ru-RU" sz="1637" dirty="0" smtClean="0">
                <a:solidFill>
                  <a:srgbClr val="005AA9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  <a:r>
              <a:rPr lang="en-US" sz="1637" dirty="0" smtClean="0">
                <a:solidFill>
                  <a:srgbClr val="005AA9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lang="ru-RU" sz="1637" dirty="0" smtClean="0">
                <a:solidFill>
                  <a:srgbClr val="005AA9"/>
                </a:solidFill>
                <a:latin typeface="Arial" pitchFamily="34" charset="0"/>
                <a:ea typeface="+mj-ea"/>
                <a:cs typeface="Arial" pitchFamily="34" charset="0"/>
              </a:rPr>
              <a:t>0.20</a:t>
            </a:r>
            <a:r>
              <a:rPr lang="en-US" sz="1637" dirty="0" smtClean="0">
                <a:solidFill>
                  <a:srgbClr val="005AA9"/>
                </a:solidFill>
                <a:latin typeface="Arial" pitchFamily="34" charset="0"/>
                <a:ea typeface="+mj-ea"/>
                <a:cs typeface="Arial" pitchFamily="34" charset="0"/>
              </a:rPr>
              <a:t>20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36708" y="4745254"/>
            <a:ext cx="1002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«АКТУАЛЬНЫЕ ВОПРОСЫ АДМИНИСТРИРОВАНИЯ</a:t>
            </a:r>
          </a:p>
          <a:p>
            <a:pPr algn="ctr" eaLnBrk="1" hangingPunct="1"/>
            <a:r>
              <a:rPr lang="ru-RU" alt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ИМУЩЕСТВЕННЫХ НАЛОГОВ ФИЗИЧЕСКИХ ЛИЦ»</a:t>
            </a:r>
            <a:endParaRPr lang="ru-RU" alt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56573" y="2484487"/>
            <a:ext cx="9842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ФЕДЕРАЛЬНАЯ НАЛОГОВАЯ СЛУЖБА</a:t>
            </a:r>
          </a:p>
        </p:txBody>
      </p:sp>
    </p:spTree>
    <p:extLst>
      <p:ext uri="{BB962C8B-B14F-4D97-AF65-F5344CB8AC3E}">
        <p14:creationId xmlns:p14="http://schemas.microsoft.com/office/powerpoint/2010/main" val="40307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936752" y="60342"/>
            <a:ext cx="8581267" cy="1219199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marL="0" marR="0" indent="0" algn="l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Промо-страница на сайте ФНС России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b="3782"/>
          <a:stretch/>
        </p:blipFill>
        <p:spPr bwMode="auto">
          <a:xfrm>
            <a:off x="522164" y="1116335"/>
            <a:ext cx="9937106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55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56" y="347414"/>
            <a:ext cx="6192688" cy="70101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3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213735"/>
              </p:ext>
            </p:extLst>
          </p:nvPr>
        </p:nvGraphicFramePr>
        <p:xfrm>
          <a:off x="454869" y="1333919"/>
          <a:ext cx="9899374" cy="554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4212" y="540467"/>
            <a:ext cx="8580439" cy="793452"/>
          </a:xfrm>
        </p:spPr>
        <p:txBody>
          <a:bodyPr>
            <a:normAutofit/>
          </a:bodyPr>
          <a:lstStyle/>
          <a:p>
            <a:pPr algn="ctr"/>
            <a:r>
              <a:rPr lang="ru-RU" sz="3859" dirty="0"/>
              <a:t>Основные нормативные документы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11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7206" t="21269" r="21044" b="12890"/>
          <a:stretch/>
        </p:blipFill>
        <p:spPr>
          <a:xfrm>
            <a:off x="458261" y="1380410"/>
            <a:ext cx="5184576" cy="571571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46876" y="6119327"/>
            <a:ext cx="3079250" cy="1083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74175" y="371807"/>
            <a:ext cx="9585095" cy="981097"/>
          </a:xfrm>
          <a:prstGeom prst="rect">
            <a:avLst/>
          </a:prstGeom>
        </p:spPr>
        <p:txBody>
          <a:bodyPr wrap="square" lIns="80193" tIns="40098" rIns="80193" bIns="40098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105" b="1" dirty="0">
                <a:solidFill>
                  <a:srgbClr val="005AA9"/>
                </a:solidFill>
                <a:latin typeface="Calibri" panose="020F0502020204030204" pitchFamily="34" charset="0"/>
                <a:ea typeface="+mj-ea"/>
                <a:cs typeface="+mj-cs"/>
              </a:rPr>
              <a:t>Интерактивный сервис на сайте ФНС </a:t>
            </a:r>
            <a:r>
              <a:rPr lang="ru-RU" sz="2105" b="1" dirty="0" smtClean="0">
                <a:solidFill>
                  <a:srgbClr val="005AA9"/>
                </a:solidFill>
                <a:latin typeface="Calibri" panose="020F0502020204030204" pitchFamily="34" charset="0"/>
                <a:ea typeface="+mj-ea"/>
                <a:cs typeface="+mj-cs"/>
              </a:rPr>
              <a:t>России</a:t>
            </a:r>
            <a:r>
              <a:rPr lang="en-US" sz="2105" b="1" dirty="0" smtClean="0">
                <a:solidFill>
                  <a:srgbClr val="005AA9"/>
                </a:solidFill>
                <a:latin typeface="Calibri" panose="020F0502020204030204" pitchFamily="34" charset="0"/>
                <a:ea typeface="+mj-ea"/>
                <a:cs typeface="+mj-cs"/>
              </a:rPr>
              <a:t>  </a:t>
            </a:r>
            <a:r>
              <a:rPr lang="en-US" sz="2105" b="1" i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(</a:t>
            </a:r>
            <a:r>
              <a:rPr lang="en-US" sz="24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https</a:t>
            </a:r>
            <a:r>
              <a:rPr lang="en-US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://</a:t>
            </a:r>
            <a:r>
              <a:rPr lang="en-US" sz="24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omsu.nalog.ru)</a:t>
            </a:r>
            <a:endParaRPr lang="ru-RU" sz="2105" b="1" i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456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«Анализ данных об объектах недвижимости для муниципальных органов»  </a:t>
            </a: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3"/>
          <a:srcRect l="145" t="4545" b="4529"/>
          <a:stretch/>
        </p:blipFill>
        <p:spPr>
          <a:xfrm>
            <a:off x="5854222" y="1352904"/>
            <a:ext cx="4461030" cy="3723871"/>
          </a:xfrm>
          <a:prstGeom prst="rect">
            <a:avLst/>
          </a:prstGeom>
        </p:spPr>
      </p:pic>
      <p:pic>
        <p:nvPicPr>
          <p:cNvPr id="9" name="Объект 5"/>
          <p:cNvPicPr>
            <a:picLocks/>
          </p:cNvPicPr>
          <p:nvPr/>
        </p:nvPicPr>
        <p:blipFill rotWithShape="1">
          <a:blip r:embed="rId4"/>
          <a:srcRect l="31006" t="7979" r="33291" b="18992"/>
          <a:stretch/>
        </p:blipFill>
        <p:spPr>
          <a:xfrm>
            <a:off x="6822865" y="3852639"/>
            <a:ext cx="237626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1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407" y="1954834"/>
            <a:ext cx="3313736" cy="225562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11196" y="6804967"/>
            <a:ext cx="725488" cy="554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18214" y="1037732"/>
            <a:ext cx="9585095" cy="981097"/>
          </a:xfrm>
          <a:prstGeom prst="rect">
            <a:avLst/>
          </a:prstGeom>
        </p:spPr>
        <p:txBody>
          <a:bodyPr wrap="square" lIns="80193" tIns="40098" rIns="80193" bIns="40098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105" b="1" dirty="0">
                <a:solidFill>
                  <a:srgbClr val="005AA9"/>
                </a:solidFill>
                <a:latin typeface="Calibri" panose="020F0502020204030204" pitchFamily="34" charset="0"/>
                <a:ea typeface="+mj-ea"/>
                <a:cs typeface="+mj-cs"/>
              </a:rPr>
              <a:t>Интерактивный сервис на сайте ФНС </a:t>
            </a:r>
            <a:r>
              <a:rPr lang="ru-RU" sz="2105" b="1" dirty="0" smtClean="0">
                <a:solidFill>
                  <a:srgbClr val="005AA9"/>
                </a:solidFill>
                <a:latin typeface="Calibri" panose="020F0502020204030204" pitchFamily="34" charset="0"/>
                <a:ea typeface="+mj-ea"/>
                <a:cs typeface="+mj-cs"/>
              </a:rPr>
              <a:t>России</a:t>
            </a:r>
            <a:r>
              <a:rPr lang="en-US" sz="2105" b="1" dirty="0" smtClean="0">
                <a:solidFill>
                  <a:srgbClr val="005AA9"/>
                </a:solidFill>
                <a:latin typeface="Calibri" panose="020F0502020204030204" pitchFamily="34" charset="0"/>
                <a:ea typeface="+mj-ea"/>
                <a:cs typeface="+mj-cs"/>
              </a:rPr>
              <a:t>  </a:t>
            </a:r>
            <a:r>
              <a:rPr lang="en-US" sz="2105" b="1" i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(</a:t>
            </a:r>
            <a:r>
              <a:rPr lang="en-US" sz="24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https</a:t>
            </a:r>
            <a:r>
              <a:rPr lang="en-US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://</a:t>
            </a:r>
            <a:r>
              <a:rPr lang="en-US" sz="24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omsu.nalog.ru)</a:t>
            </a:r>
            <a:endParaRPr lang="ru-RU" sz="2105" b="1" i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456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«Анализ данных об объектах недвижимости для муниципальных органов»  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0" y="2197569"/>
            <a:ext cx="5819207" cy="36650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98" y="3746426"/>
            <a:ext cx="3255838" cy="23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331913"/>
            <a:ext cx="28829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34550" y="6661150"/>
            <a:ext cx="725488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+mj-lt"/>
              <a:defRPr sz="3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7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Заголовок 1"/>
          <p:cNvSpPr txBox="1">
            <a:spLocks noGrp="1"/>
          </p:cNvSpPr>
          <p:nvPr>
            <p:ph type="title"/>
          </p:nvPr>
        </p:nvSpPr>
        <p:spPr>
          <a:xfrm>
            <a:off x="155575" y="444500"/>
            <a:ext cx="10382250" cy="527050"/>
          </a:xfrm>
        </p:spPr>
        <p:txBody>
          <a:bodyPr lIns="104016" tIns="52008" rIns="104016" bIns="52008" rtlCol="0">
            <a:noAutofit/>
          </a:bodyPr>
          <a:lstStyle>
            <a:lvl1pPr algn="l" defTabSz="1040328" rtl="0" eaLnBrk="0" fontAlgn="base" hangingPunct="0">
              <a:lnSpc>
                <a:spcPts val="5186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+mj-lt"/>
                <a:ea typeface="Arial" charset="0"/>
                <a:cs typeface="Arial" pitchFamily="34" charset="0"/>
              </a:defRPr>
            </a:lvl1pPr>
            <a:lvl2pPr algn="l" defTabSz="1040328" rtl="0" eaLnBrk="0" fontAlgn="base" hangingPunct="0">
              <a:lnSpc>
                <a:spcPts val="5186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  <a:ea typeface="Arial" charset="0"/>
                <a:cs typeface="Arial" pitchFamily="34" charset="0"/>
              </a:defRPr>
            </a:lvl2pPr>
            <a:lvl3pPr algn="l" defTabSz="1040328" rtl="0" eaLnBrk="0" fontAlgn="base" hangingPunct="0">
              <a:lnSpc>
                <a:spcPts val="5186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  <a:ea typeface="Arial" charset="0"/>
                <a:cs typeface="Arial" pitchFamily="34" charset="0"/>
              </a:defRPr>
            </a:lvl3pPr>
            <a:lvl4pPr algn="l" defTabSz="1040328" rtl="0" eaLnBrk="0" fontAlgn="base" hangingPunct="0">
              <a:lnSpc>
                <a:spcPts val="5186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  <a:ea typeface="Arial" charset="0"/>
                <a:cs typeface="Arial" pitchFamily="34" charset="0"/>
              </a:defRPr>
            </a:lvl4pPr>
            <a:lvl5pPr algn="l" defTabSz="1040328" rtl="0" eaLnBrk="0" fontAlgn="base" hangingPunct="0">
              <a:lnSpc>
                <a:spcPts val="5186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  <a:ea typeface="Arial" charset="0"/>
                <a:cs typeface="Arial" pitchFamily="34" charset="0"/>
              </a:defRPr>
            </a:lvl5pPr>
            <a:lvl6pPr marL="521068" algn="l" defTabSz="1040328" rtl="0" fontAlgn="base">
              <a:lnSpc>
                <a:spcPts val="5186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1042136" algn="l" defTabSz="1040328" rtl="0" fontAlgn="base">
              <a:lnSpc>
                <a:spcPts val="5186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563204" algn="l" defTabSz="1040328" rtl="0" fontAlgn="base">
              <a:lnSpc>
                <a:spcPts val="5186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2084273" algn="l" defTabSz="1040328" rtl="0" fontAlgn="base">
              <a:lnSpc>
                <a:spcPts val="5186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 defTabSz="1040232">
              <a:lnSpc>
                <a:spcPct val="100000"/>
              </a:lnSpc>
              <a:defRPr/>
            </a:pPr>
            <a:r>
              <a:rPr lang="ru-RU" sz="2800" kern="0" dirty="0">
                <a:solidFill>
                  <a:schemeClr val="tx2">
                    <a:lumMod val="75000"/>
                  </a:schemeClr>
                </a:solidFill>
                <a:ea typeface="+mn-ea"/>
                <a:cs typeface="Arial" charset="0"/>
              </a:rPr>
              <a:t>Начисления имущественных налогов </a:t>
            </a:r>
            <a:r>
              <a:rPr lang="ru-RU" sz="2800" kern="0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Arial" charset="0"/>
              </a:rPr>
              <a:t/>
            </a:r>
            <a:br>
              <a:rPr lang="ru-RU" sz="2800" kern="0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Arial" charset="0"/>
              </a:rPr>
            </a:br>
            <a:r>
              <a:rPr lang="ru-RU" sz="2800" kern="0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Arial" charset="0"/>
              </a:rPr>
              <a:t>физическим лицам в 20</a:t>
            </a:r>
            <a:r>
              <a:rPr lang="en-US" sz="2800" kern="0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Arial" charset="0"/>
              </a:rPr>
              <a:t>20</a:t>
            </a:r>
            <a:r>
              <a:rPr lang="ru-RU" sz="2800" kern="0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Arial" charset="0"/>
              </a:rPr>
              <a:t> </a:t>
            </a:r>
            <a:r>
              <a:rPr lang="ru-RU" sz="2800" kern="0" dirty="0">
                <a:solidFill>
                  <a:schemeClr val="tx2">
                    <a:lumMod val="75000"/>
                  </a:schemeClr>
                </a:solidFill>
                <a:ea typeface="+mn-ea"/>
                <a:cs typeface="Arial" charset="0"/>
              </a:rPr>
              <a:t>году</a:t>
            </a:r>
          </a:p>
        </p:txBody>
      </p:sp>
      <p:graphicFrame>
        <p:nvGraphicFramePr>
          <p:cNvPr id="2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437123"/>
              </p:ext>
            </p:extLst>
          </p:nvPr>
        </p:nvGraphicFramePr>
        <p:xfrm>
          <a:off x="4194175" y="1451262"/>
          <a:ext cx="5616575" cy="348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Shape 18"/>
          <p:cNvSpPr/>
          <p:nvPr/>
        </p:nvSpPr>
        <p:spPr>
          <a:xfrm rot="1552353">
            <a:off x="6284912" y="1113775"/>
            <a:ext cx="1374775" cy="1227137"/>
          </a:xfrm>
          <a:prstGeom prst="swooshArrow">
            <a:avLst>
              <a:gd name="adj1" fmla="val 16310"/>
              <a:gd name="adj2" fmla="val 57265"/>
            </a:avLst>
          </a:prstGeom>
          <a:solidFill>
            <a:schemeClr val="accent1">
              <a:lumMod val="75000"/>
            </a:schemeClr>
          </a:solidFill>
          <a:ln>
            <a:solidFill>
              <a:srgbClr val="E35D0B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Скругленный прямоугольник 16"/>
          <p:cNvSpPr/>
          <p:nvPr/>
        </p:nvSpPr>
        <p:spPr>
          <a:xfrm>
            <a:off x="5027613" y="1389062"/>
            <a:ext cx="1008063" cy="5048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</a:rPr>
              <a:t>↑</a:t>
            </a:r>
            <a:r>
              <a:rPr lang="en-US" dirty="0" smtClean="0"/>
              <a:t>7</a:t>
            </a:r>
            <a:r>
              <a:rPr lang="ru-RU" dirty="0" smtClean="0"/>
              <a:t>,</a:t>
            </a:r>
            <a:r>
              <a:rPr lang="en-US" dirty="0" smtClean="0"/>
              <a:t>3</a:t>
            </a:r>
            <a:r>
              <a:rPr lang="ru-RU" dirty="0" smtClean="0"/>
              <a:t>% </a:t>
            </a:r>
            <a:endParaRPr lang="ru-RU" dirty="0"/>
          </a:p>
        </p:txBody>
      </p:sp>
      <p:graphicFrame>
        <p:nvGraphicFramePr>
          <p:cNvPr id="3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562995"/>
              </p:ext>
            </p:extLst>
          </p:nvPr>
        </p:nvGraphicFramePr>
        <p:xfrm>
          <a:off x="287338" y="4945063"/>
          <a:ext cx="9504362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916988" y="1289050"/>
            <a:ext cx="755650" cy="352425"/>
          </a:xfrm>
          <a:prstGeom prst="rect">
            <a:avLst/>
          </a:prstGeom>
        </p:spPr>
        <p:txBody>
          <a:bodyPr wrap="none" lIns="104306" tIns="52153" rIns="104306" bIns="52153" anchor="ctr"/>
          <a:lstStyle/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тыс. </a:t>
            </a:r>
            <a:r>
              <a:rPr lang="ru-RU" sz="1200" b="1" dirty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43975" y="4589463"/>
            <a:ext cx="755650" cy="352425"/>
          </a:xfrm>
          <a:prstGeom prst="rect">
            <a:avLst/>
          </a:prstGeom>
        </p:spPr>
        <p:txBody>
          <a:bodyPr wrap="none" lIns="104306" tIns="52153" rIns="104306" bIns="52153" anchor="ctr"/>
          <a:lstStyle/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т</a:t>
            </a:r>
            <a:r>
              <a:rPr lang="ru-RU" sz="1200" b="1" dirty="0" err="1">
                <a:solidFill>
                  <a:srgbClr val="17375E"/>
                </a:solidFill>
                <a:latin typeface="+mj-lt"/>
                <a:ea typeface="+mj-ea"/>
                <a:cs typeface="+mj-cs"/>
              </a:rPr>
              <a:t>ыс</a:t>
            </a:r>
            <a:r>
              <a:rPr lang="ru-RU" sz="1200" b="1" dirty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. руб.</a:t>
            </a:r>
          </a:p>
        </p:txBody>
      </p:sp>
      <p:sp>
        <p:nvSpPr>
          <p:cNvPr id="27" name="Shape 26"/>
          <p:cNvSpPr/>
          <p:nvPr/>
        </p:nvSpPr>
        <p:spPr>
          <a:xfrm rot="2340000">
            <a:off x="1673766" y="4983983"/>
            <a:ext cx="1098550" cy="1143000"/>
          </a:xfrm>
          <a:prstGeom prst="swooshArrow">
            <a:avLst>
              <a:gd name="adj1" fmla="val 16310"/>
              <a:gd name="adj2" fmla="val 57265"/>
            </a:avLst>
          </a:prstGeom>
          <a:solidFill>
            <a:schemeClr val="accent1">
              <a:lumMod val="75000"/>
            </a:schemeClr>
          </a:solidFill>
          <a:ln>
            <a:solidFill>
              <a:srgbClr val="E35D0B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Shape 28"/>
          <p:cNvSpPr/>
          <p:nvPr/>
        </p:nvSpPr>
        <p:spPr>
          <a:xfrm rot="2400000">
            <a:off x="4748670" y="4684713"/>
            <a:ext cx="1098550" cy="1143000"/>
          </a:xfrm>
          <a:prstGeom prst="swooshArrow">
            <a:avLst>
              <a:gd name="adj1" fmla="val 16310"/>
              <a:gd name="adj2" fmla="val 57265"/>
            </a:avLst>
          </a:prstGeom>
          <a:solidFill>
            <a:schemeClr val="accent1">
              <a:lumMod val="75000"/>
            </a:schemeClr>
          </a:solidFill>
          <a:ln>
            <a:solidFill>
              <a:srgbClr val="E35D0B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Shape 29"/>
          <p:cNvSpPr/>
          <p:nvPr/>
        </p:nvSpPr>
        <p:spPr>
          <a:xfrm rot="2400000">
            <a:off x="7579592" y="5475575"/>
            <a:ext cx="1098550" cy="1143000"/>
          </a:xfrm>
          <a:prstGeom prst="swooshArrow">
            <a:avLst>
              <a:gd name="adj1" fmla="val 16310"/>
              <a:gd name="adj2" fmla="val 57265"/>
            </a:avLst>
          </a:prstGeom>
          <a:solidFill>
            <a:schemeClr val="accent1">
              <a:lumMod val="75000"/>
            </a:schemeClr>
          </a:solidFill>
          <a:ln>
            <a:solidFill>
              <a:srgbClr val="E35D0B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Скругленный прямоугольник 30"/>
          <p:cNvSpPr/>
          <p:nvPr/>
        </p:nvSpPr>
        <p:spPr>
          <a:xfrm>
            <a:off x="3916502" y="4729163"/>
            <a:ext cx="958850" cy="4429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/>
              <a:t>10</a:t>
            </a:r>
            <a:r>
              <a:rPr lang="en-US" sz="1800" dirty="0" smtClean="0"/>
              <a:t>5</a:t>
            </a:r>
            <a:r>
              <a:rPr lang="ru-RU" sz="1800" dirty="0" smtClean="0"/>
              <a:t>,</a:t>
            </a:r>
            <a:r>
              <a:rPr lang="en-US" sz="1800" dirty="0" smtClean="0"/>
              <a:t>7</a:t>
            </a:r>
            <a:r>
              <a:rPr lang="ru-RU" sz="1800" dirty="0" smtClean="0"/>
              <a:t>%</a:t>
            </a:r>
            <a:endParaRPr lang="ru-RU" sz="18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36688" y="4710907"/>
            <a:ext cx="958850" cy="442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/>
              <a:t>1</a:t>
            </a:r>
            <a:r>
              <a:rPr lang="en-US" sz="1800" dirty="0" smtClean="0"/>
              <a:t>12</a:t>
            </a:r>
            <a:r>
              <a:rPr lang="ru-RU" sz="1800" dirty="0" smtClean="0"/>
              <a:t>,</a:t>
            </a:r>
            <a:r>
              <a:rPr lang="en-US" sz="1800" dirty="0" smtClean="0"/>
              <a:t>0</a:t>
            </a:r>
            <a:r>
              <a:rPr lang="ru-RU" sz="1800" dirty="0" smtClean="0"/>
              <a:t>%</a:t>
            </a:r>
            <a:endParaRPr lang="ru-RU" sz="18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79107" y="4994276"/>
            <a:ext cx="958850" cy="442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/>
              <a:t>1</a:t>
            </a:r>
            <a:r>
              <a:rPr lang="ru-RU" sz="1800" dirty="0" smtClean="0"/>
              <a:t>0</a:t>
            </a:r>
            <a:r>
              <a:rPr lang="en-US" sz="1800" dirty="0" smtClean="0"/>
              <a:t>5</a:t>
            </a:r>
            <a:r>
              <a:rPr lang="ru-RU" sz="1800" dirty="0" smtClean="0"/>
              <a:t>,</a:t>
            </a:r>
            <a:r>
              <a:rPr lang="en-US" sz="1800" dirty="0" smtClean="0"/>
              <a:t>2</a:t>
            </a:r>
            <a:r>
              <a:rPr lang="ru-RU" sz="1800" dirty="0" smtClean="0"/>
              <a:t>%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29858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7658" y="675482"/>
            <a:ext cx="9280525" cy="969963"/>
          </a:xfrm>
          <a:extLst/>
        </p:spPr>
        <p:txBody>
          <a:bodyPr lIns="95282" tIns="47642" rIns="95282" bIns="47642"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3625" b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Направлено</a:t>
            </a:r>
            <a:r>
              <a:rPr lang="ru-RU" sz="3274" b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421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65</a:t>
            </a:r>
            <a:r>
              <a:rPr lang="en-US" sz="421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</a:t>
            </a:r>
            <a:r>
              <a:rPr lang="ru-RU" sz="3274" b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625" b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тыс. </a:t>
            </a:r>
            <a:r>
              <a:rPr lang="ru-RU" sz="3625" b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налоговых уведомлений, </a:t>
            </a:r>
            <a:br>
              <a:rPr lang="ru-RU" sz="3625" b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3625" b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из которых: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58363" y="6732588"/>
            <a:ext cx="725487" cy="450850"/>
          </a:xfrm>
          <a:prstGeom prst="rect">
            <a:avLst/>
          </a:prstGeom>
        </p:spPr>
        <p:txBody>
          <a:bodyPr lIns="83687" tIns="41843" rIns="83687" bIns="41843"/>
          <a:lstStyle/>
          <a:p>
            <a:pPr algn="ctr">
              <a:defRPr/>
            </a:pPr>
            <a:r>
              <a:rPr lang="en-US" sz="2456" dirty="0" smtClean="0">
                <a:solidFill>
                  <a:schemeClr val="bg1"/>
                </a:solidFill>
              </a:rPr>
              <a:t>2</a:t>
            </a:r>
            <a:endParaRPr lang="ru-RU" sz="2456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2650" y="3952875"/>
            <a:ext cx="8785225" cy="573088"/>
          </a:xfrm>
          <a:prstGeom prst="rect">
            <a:avLst/>
          </a:prstGeom>
        </p:spPr>
        <p:txBody>
          <a:bodyPr lIns="95462" tIns="47731" rIns="95462" bIns="47731" anchor="ctr">
            <a:normAutofit fontScale="85000" lnSpcReduction="20000"/>
          </a:bodyPr>
          <a:lstStyle/>
          <a:p>
            <a:pPr defTabSz="954577">
              <a:defRPr/>
            </a:pPr>
            <a:endParaRPr lang="ru-RU" sz="4444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2650" y="4854575"/>
            <a:ext cx="8640763" cy="1484313"/>
          </a:xfrm>
          <a:prstGeom prst="rect">
            <a:avLst/>
          </a:prstGeom>
        </p:spPr>
        <p:txBody>
          <a:bodyPr lIns="95462" tIns="47731" rIns="95462" bIns="47731" anchor="ctr"/>
          <a:lstStyle/>
          <a:p>
            <a:pPr defTabSz="954577">
              <a:defRPr/>
            </a:pPr>
            <a:r>
              <a:rPr lang="ru-RU" sz="3157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 состоянию на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19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0.20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</a:t>
            </a:r>
            <a:endParaRPr lang="ru-RU" sz="3157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954577">
              <a:defRPr/>
            </a:pPr>
            <a:r>
              <a:rPr lang="ru-RU" sz="3157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Почтой России вручено – </a:t>
            </a:r>
            <a:r>
              <a:rPr lang="en-US" sz="32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61</a:t>
            </a:r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,</a:t>
            </a:r>
            <a:r>
              <a:rPr lang="en-US" sz="32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2</a:t>
            </a:r>
            <a:r>
              <a:rPr lang="ru-RU" sz="32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%</a:t>
            </a:r>
            <a:endParaRPr lang="ru-RU" sz="3157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5963" y="2686050"/>
            <a:ext cx="1682750" cy="1266825"/>
          </a:xfrm>
          <a:prstGeom prst="roundRect">
            <a:avLst>
              <a:gd name="adj" fmla="val 215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15" tIns="61409" rIns="122815" bIns="61409" anchor="ctr"/>
          <a:lstStyle>
            <a:defPPr>
              <a:defRPr lang="ru-RU"/>
            </a:defPPr>
            <a:lvl1pPr marL="0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605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9186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784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8386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2979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7588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2189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6774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5376">
              <a:lnSpc>
                <a:spcPct val="70000"/>
              </a:lnSpc>
              <a:defRPr/>
            </a:pPr>
            <a:r>
              <a:rPr lang="ru-RU" sz="5613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5</a:t>
            </a:r>
            <a:r>
              <a:rPr lang="en-US" sz="5613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45</a:t>
            </a:r>
            <a:r>
              <a:rPr lang="ru-RU" sz="5613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3742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тыс.</a:t>
            </a:r>
            <a:endParaRPr lang="en-US" sz="3742" b="1" dirty="0" smtClean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1263" y="2589213"/>
            <a:ext cx="669925" cy="842962"/>
          </a:xfrm>
          <a:prstGeom prst="rect">
            <a:avLst/>
          </a:prstGeom>
        </p:spPr>
        <p:txBody>
          <a:bodyPr lIns="121980" tIns="60990" rIns="121980" bIns="60990" anchor="ctr"/>
          <a:lstStyle/>
          <a:p>
            <a:pPr defTabSz="1219750" eaLnBrk="1" fontAlgn="auto" hangingPunct="1">
              <a:spcAft>
                <a:spcPts val="0"/>
              </a:spcAft>
              <a:defRPr/>
            </a:pPr>
            <a:r>
              <a:rPr lang="ru-RU" sz="6315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+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94288" y="2938463"/>
            <a:ext cx="2447925" cy="8016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15" tIns="61409" rIns="122815" bIns="61409" anchor="ctr"/>
          <a:lstStyle>
            <a:defPPr>
              <a:defRPr lang="ru-RU"/>
            </a:defPPr>
            <a:lvl1pPr marL="0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605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9186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784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8386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2979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7588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2189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6774" algn="l" defTabSz="102918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5376">
              <a:lnSpc>
                <a:spcPct val="70000"/>
              </a:lnSpc>
              <a:defRPr/>
            </a:pPr>
            <a:r>
              <a:rPr lang="en-US" sz="5613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11</a:t>
            </a:r>
            <a:r>
              <a:rPr lang="ru-RU" sz="5613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3</a:t>
            </a:r>
            <a:r>
              <a:rPr lang="ru-RU" sz="4678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</a:p>
          <a:p>
            <a:pPr algn="ctr" defTabSz="1095376">
              <a:lnSpc>
                <a:spcPct val="70000"/>
              </a:lnSpc>
              <a:defRPr/>
            </a:pPr>
            <a:r>
              <a:rPr lang="ru-RU" sz="3742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тыс.</a:t>
            </a:r>
            <a:endParaRPr lang="ru-RU" sz="5613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13321" name="Рисунок 36" descr="D:\для слайдов\Почта росс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1" t="22957" r="13644" b="32683"/>
          <a:stretch>
            <a:fillRect/>
          </a:stretch>
        </p:blipFill>
        <p:spPr bwMode="auto">
          <a:xfrm>
            <a:off x="2295525" y="2371725"/>
            <a:ext cx="27146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 descr="C:\Users\0000-06-057\Desktop\времянка\11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1951038"/>
            <a:ext cx="2790825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9801225" y="4932363"/>
            <a:ext cx="588963" cy="117951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56"/>
          </a:p>
        </p:txBody>
      </p:sp>
      <p:sp>
        <p:nvSpPr>
          <p:cNvPr id="21" name="Прямоугольник 20"/>
          <p:cNvSpPr/>
          <p:nvPr/>
        </p:nvSpPr>
        <p:spPr>
          <a:xfrm>
            <a:off x="9758363" y="4932363"/>
            <a:ext cx="631825" cy="11795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56"/>
          </a:p>
        </p:txBody>
      </p:sp>
      <p:sp>
        <p:nvSpPr>
          <p:cNvPr id="5" name="Стрелка вниз 4"/>
          <p:cNvSpPr/>
          <p:nvPr/>
        </p:nvSpPr>
        <p:spPr>
          <a:xfrm>
            <a:off x="3043238" y="4303713"/>
            <a:ext cx="503237" cy="62865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34550" y="6661150"/>
            <a:ext cx="725488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700" smtClean="0">
                <a:solidFill>
                  <a:schemeClr val="bg1"/>
                </a:solidFill>
              </a:rPr>
              <a:t>3</a:t>
            </a:r>
            <a:endParaRPr lang="ru-RU" altLang="ru-RU" sz="2700" smtClean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85888" y="612775"/>
            <a:ext cx="8497887" cy="15113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уведомления не направляются в следующих случаях: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3031774"/>
              </p:ext>
            </p:extLst>
          </p:nvPr>
        </p:nvGraphicFramePr>
        <p:xfrm>
          <a:off x="1386260" y="2124447"/>
          <a:ext cx="8348290" cy="5233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0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18802" r="42921" b="18948"/>
          <a:stretch>
            <a:fillRect/>
          </a:stretch>
        </p:blipFill>
        <p:spPr bwMode="auto">
          <a:xfrm>
            <a:off x="5900738" y="2532063"/>
            <a:ext cx="37274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5363" y="630238"/>
            <a:ext cx="8580437" cy="630237"/>
          </a:xfrm>
        </p:spPr>
        <p:txBody>
          <a:bodyPr rtlCol="0">
            <a:normAutofit/>
          </a:bodyPr>
          <a:lstStyle/>
          <a:p>
            <a:pPr algn="ctr" defTabSz="954240">
              <a:lnSpc>
                <a:spcPct val="80000"/>
              </a:lnSpc>
              <a:defRPr/>
            </a:pPr>
            <a:r>
              <a:rPr lang="ru-RU" sz="3274" b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Изменение</a:t>
            </a:r>
            <a:r>
              <a:rPr lang="ru-RU" sz="3274" b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3274" b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формы налогового уведомления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17088" y="6751638"/>
            <a:ext cx="725487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700" smtClean="0">
                <a:solidFill>
                  <a:schemeClr val="bg1"/>
                </a:solidFill>
              </a:rPr>
              <a:t>4</a:t>
            </a:r>
            <a:endParaRPr lang="ru-RU" altLang="ru-RU" sz="2700" smtClean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44563" y="1674813"/>
            <a:ext cx="8666162" cy="4743450"/>
          </a:xfrm>
        </p:spPr>
        <p:txBody>
          <a:bodyPr rtlCol="0">
            <a:normAutofit/>
          </a:bodyPr>
          <a:lstStyle/>
          <a:p>
            <a:pPr marL="0" algn="ctr" defTabSz="121975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3274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                    </a:t>
            </a:r>
            <a:endParaRPr lang="ru-RU" sz="3274" u="sng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2688" eaLnBrk="1" fontAlgn="auto" hangingPunct="1">
              <a:spcAft>
                <a:spcPts val="0"/>
              </a:spcAft>
              <a:defRPr/>
            </a:pPr>
            <a:endParaRPr lang="ru-RU" sz="3742" u="sng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defTabSz="1042688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3173414"/>
            <a:ext cx="2032000" cy="3016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995363" y="2746377"/>
            <a:ext cx="2166938" cy="33655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56" dirty="0">
                <a:solidFill>
                  <a:schemeClr val="tx1"/>
                </a:solidFill>
              </a:rPr>
              <a:t>Уведомление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59038" y="1719661"/>
            <a:ext cx="1628775" cy="33655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6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56" dirty="0">
                <a:solidFill>
                  <a:schemeClr val="tx1"/>
                </a:solidFill>
              </a:rPr>
              <a:t>БЫЛО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2357437" y="2115343"/>
            <a:ext cx="516460" cy="5405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658655" y="2090936"/>
            <a:ext cx="396875" cy="5826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0"/>
          <a:stretch>
            <a:fillRect/>
          </a:stretch>
        </p:blipFill>
        <p:spPr bwMode="auto">
          <a:xfrm>
            <a:off x="3230563" y="3162300"/>
            <a:ext cx="2078037" cy="3017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405982" y="2740025"/>
            <a:ext cx="1628775" cy="33655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6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56" dirty="0">
                <a:solidFill>
                  <a:schemeClr val="tx1"/>
                </a:solidFill>
              </a:rPr>
              <a:t>ПД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797550" y="6192838"/>
            <a:ext cx="3933825" cy="558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6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56" dirty="0">
                <a:solidFill>
                  <a:schemeClr val="tx1"/>
                </a:solidFill>
              </a:rPr>
              <a:t>Реквизиты платежа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900738" y="5416550"/>
            <a:ext cx="868362" cy="7429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6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56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02438" y="5399088"/>
            <a:ext cx="1066800" cy="1682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6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56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062913" y="5416550"/>
            <a:ext cx="1493837" cy="3016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6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56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67388" y="1747838"/>
            <a:ext cx="3949700" cy="7699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688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56" dirty="0">
                <a:solidFill>
                  <a:schemeClr val="tx1"/>
                </a:solidFill>
              </a:rPr>
              <a:t>СТАЛО</a:t>
            </a:r>
            <a:endParaRPr lang="ru-RU" sz="1403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53150" y="3375025"/>
            <a:ext cx="1525588" cy="3333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6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56"/>
          </a:p>
        </p:txBody>
      </p:sp>
    </p:spTree>
    <p:extLst>
      <p:ext uri="{BB962C8B-B14F-4D97-AF65-F5344CB8AC3E}">
        <p14:creationId xmlns:p14="http://schemas.microsoft.com/office/powerpoint/2010/main" val="10883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8188" y="473200"/>
            <a:ext cx="9164318" cy="121919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 налогового периода 2019 года действуют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8194" name="Picture 2" descr="http://znamyuzl.ru/upload/iblock/d59/d59a80e633f3b60087390e3ecf35f3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1613147"/>
            <a:ext cx="9793088" cy="56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83775" y="6732588"/>
            <a:ext cx="588963" cy="6016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8038" y="900113"/>
            <a:ext cx="4378325" cy="1227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56" dirty="0"/>
              <a:t>п. 3 ст. 361</a:t>
            </a:r>
            <a:r>
              <a:rPr lang="ru-RU" sz="2456" baseline="30000" dirty="0"/>
              <a:t>1</a:t>
            </a:r>
            <a:r>
              <a:rPr lang="ru-RU" sz="2456" dirty="0"/>
              <a:t> НК РФ</a:t>
            </a:r>
          </a:p>
          <a:p>
            <a:pPr>
              <a:defRPr/>
            </a:pPr>
            <a:r>
              <a:rPr lang="ru-RU" sz="2456" dirty="0"/>
              <a:t>п. 10 ст.396 НК РФ</a:t>
            </a:r>
          </a:p>
          <a:p>
            <a:pPr>
              <a:defRPr/>
            </a:pPr>
            <a:r>
              <a:rPr lang="ru-RU" sz="2456" dirty="0"/>
              <a:t>п. 6 ст. 407 НК 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9013" y="254000"/>
            <a:ext cx="77041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7" b="1" dirty="0">
                <a:solidFill>
                  <a:srgbClr val="C00000"/>
                </a:solidFill>
              </a:rPr>
              <a:t>Заявление </a:t>
            </a:r>
            <a:r>
              <a:rPr lang="ru-RU" sz="2807" b="1" dirty="0"/>
              <a:t>о предоставлении налоговой льготы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24275" y="3694113"/>
            <a:ext cx="2836863" cy="1603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56" dirty="0">
                <a:solidFill>
                  <a:schemeClr val="tx2"/>
                </a:solidFill>
              </a:rPr>
              <a:t>Рассмотрение в течение 30 дней </a:t>
            </a:r>
          </a:p>
          <a:p>
            <a:pPr>
              <a:defRPr/>
            </a:pPr>
            <a:r>
              <a:rPr lang="ru-RU" sz="2456" dirty="0">
                <a:solidFill>
                  <a:schemeClr val="tx2"/>
                </a:solidFill>
              </a:rPr>
              <a:t>Продление + 30 дней</a:t>
            </a:r>
          </a:p>
        </p:txBody>
      </p:sp>
      <p:sp>
        <p:nvSpPr>
          <p:cNvPr id="16390" name="Прямоугольник 7"/>
          <p:cNvSpPr>
            <a:spLocks noChangeArrowheads="1"/>
          </p:cNvSpPr>
          <p:nvPr/>
        </p:nvSpPr>
        <p:spPr bwMode="auto">
          <a:xfrm>
            <a:off x="1473200" y="5899150"/>
            <a:ext cx="5911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b="1"/>
              <a:t>УВЕДОМЛЕНИЕ</a:t>
            </a:r>
            <a:r>
              <a:rPr lang="ru-RU" altLang="ru-RU" sz="2000"/>
              <a:t> о предоставлении налоговой льготы </a:t>
            </a:r>
          </a:p>
          <a:p>
            <a:r>
              <a:rPr lang="ru-RU" altLang="ru-RU" sz="2000" b="1"/>
              <a:t>СООБЩЕНИЕ</a:t>
            </a:r>
            <a:r>
              <a:rPr lang="ru-RU" altLang="ru-RU" sz="2000"/>
              <a:t> об отказе от предоставления налоговой льготы</a:t>
            </a:r>
          </a:p>
        </p:txBody>
      </p:sp>
      <p:pic>
        <p:nvPicPr>
          <p:cNvPr id="16391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440113"/>
            <a:ext cx="2009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99" y="3462508"/>
            <a:ext cx="2009212" cy="190442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" name="TextBox 12"/>
          <p:cNvSpPr txBox="1"/>
          <p:nvPr/>
        </p:nvSpPr>
        <p:spPr>
          <a:xfrm>
            <a:off x="425450" y="2933700"/>
            <a:ext cx="2189163" cy="436563"/>
          </a:xfrm>
          <a:prstGeom prst="rect">
            <a:avLst/>
          </a:prstGeom>
        </p:spPr>
        <p:txBody>
          <a:bodyPr wrap="none" lIns="121980" tIns="60990" rIns="121980" bIns="60990" anchor="ctr">
            <a:normAutofit fontScale="92500" lnSpcReduction="20000"/>
          </a:bodyPr>
          <a:lstStyle/>
          <a:p>
            <a:pPr defTabSz="1219750" eaLnBrk="1" fontAlgn="auto" hangingPunct="1">
              <a:spcAft>
                <a:spcPts val="0"/>
              </a:spcAft>
              <a:defRPr/>
            </a:pPr>
            <a:r>
              <a:rPr lang="ru-RU" sz="2456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Налогоплательщик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5050" y="2928938"/>
            <a:ext cx="2189163" cy="436562"/>
          </a:xfrm>
          <a:prstGeom prst="rect">
            <a:avLst/>
          </a:prstGeom>
        </p:spPr>
        <p:txBody>
          <a:bodyPr wrap="none" lIns="121980" tIns="60990" rIns="121980" bIns="60990" anchor="ctr">
            <a:normAutofit fontScale="92500" lnSpcReduction="20000"/>
          </a:bodyPr>
          <a:lstStyle/>
          <a:p>
            <a:pPr defTabSz="1219750" eaLnBrk="1" fontAlgn="auto" hangingPunct="1">
              <a:spcAft>
                <a:spcPts val="0"/>
              </a:spcAft>
              <a:defRPr/>
            </a:pPr>
            <a:r>
              <a:rPr lang="ru-RU" sz="2456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Налоговый орган</a:t>
            </a:r>
          </a:p>
        </p:txBody>
      </p:sp>
      <p:sp>
        <p:nvSpPr>
          <p:cNvPr id="16395" name="Прямоугольник 14"/>
          <p:cNvSpPr>
            <a:spLocks noChangeArrowheads="1"/>
          </p:cNvSpPr>
          <p:nvPr/>
        </p:nvSpPr>
        <p:spPr bwMode="auto">
          <a:xfrm>
            <a:off x="4992688" y="1392238"/>
            <a:ext cx="2098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/>
              <a:t>ЗАЯВЛЕНИЕ</a:t>
            </a:r>
            <a:r>
              <a:rPr lang="ru-RU" altLang="ru-RU" sz="2400"/>
              <a:t> о предоставлении налоговой льготы</a:t>
            </a: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2933700" y="2833688"/>
            <a:ext cx="4451350" cy="808037"/>
          </a:xfrm>
          <a:prstGeom prst="curvedDownArrow">
            <a:avLst>
              <a:gd name="adj1" fmla="val 25000"/>
              <a:gd name="adj2" fmla="val 9450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56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10800000">
            <a:off x="2867025" y="4813300"/>
            <a:ext cx="4451350" cy="808038"/>
          </a:xfrm>
          <a:prstGeom prst="curvedDownArrow">
            <a:avLst>
              <a:gd name="adj1" fmla="val 25000"/>
              <a:gd name="adj2" fmla="val 8641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56">
              <a:solidFill>
                <a:schemeClr val="tx1"/>
              </a:solidFill>
            </a:endParaRPr>
          </a:p>
        </p:txBody>
      </p:sp>
      <p:pic>
        <p:nvPicPr>
          <p:cNvPr id="16398" name="Рисунок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249488"/>
            <a:ext cx="874712" cy="1392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Прямоугольная выноска 1"/>
          <p:cNvSpPr>
            <a:spLocks noChangeArrowheads="1"/>
          </p:cNvSpPr>
          <p:nvPr/>
        </p:nvSpPr>
        <p:spPr bwMode="auto">
          <a:xfrm>
            <a:off x="8059738" y="1116013"/>
            <a:ext cx="2670175" cy="1016000"/>
          </a:xfrm>
          <a:prstGeom prst="wedgeRectCallout">
            <a:avLst>
              <a:gd name="adj1" fmla="val -89653"/>
              <a:gd name="adj2" fmla="val 4433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/>
              <a:t>Приказ ФНС России </a:t>
            </a:r>
          </a:p>
          <a:p>
            <a:r>
              <a:rPr lang="ru-RU" altLang="ru-RU" sz="2000"/>
              <a:t>от 14 ноября 2017 </a:t>
            </a:r>
          </a:p>
          <a:p>
            <a:r>
              <a:rPr lang="ru-RU" altLang="ru-RU" sz="2000"/>
              <a:t>№ ММВ-7-21/897@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5547" y="2107868"/>
            <a:ext cx="2906886" cy="7558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6934" tIns="53467" rIns="106934" bIns="53467">
            <a:spAutoFit/>
          </a:bodyPr>
          <a:lstStyle/>
          <a:p>
            <a:pPr algn="ctr">
              <a:defRPr/>
            </a:pPr>
            <a:r>
              <a:rPr lang="ru-RU" sz="4210" b="1" spc="5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 2020 года</a:t>
            </a:r>
          </a:p>
        </p:txBody>
      </p:sp>
      <p:pic>
        <p:nvPicPr>
          <p:cNvPr id="16401" name="Рисунок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4635500"/>
            <a:ext cx="836612" cy="123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ля слайдов\rosreest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06" y="3266974"/>
            <a:ext cx="711490" cy="7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для слайдов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41" y="4171913"/>
            <a:ext cx="485220" cy="5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746751" y="5229176"/>
            <a:ext cx="1989460" cy="981634"/>
          </a:xfrm>
          <a:prstGeom prst="rightArrow">
            <a:avLst>
              <a:gd name="adj1" fmla="val 50000"/>
              <a:gd name="adj2" fmla="val 62386"/>
            </a:avLst>
          </a:prstGeom>
          <a:solidFill>
            <a:schemeClr val="tx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/>
          </a:p>
        </p:txBody>
      </p:sp>
      <p:sp>
        <p:nvSpPr>
          <p:cNvPr id="96" name="TextBox 95"/>
          <p:cNvSpPr txBox="1"/>
          <p:nvPr/>
        </p:nvSpPr>
        <p:spPr>
          <a:xfrm>
            <a:off x="1046868" y="1252180"/>
            <a:ext cx="9180466" cy="1012683"/>
          </a:xfrm>
          <a:prstGeom prst="rect">
            <a:avLst/>
          </a:prstGeom>
        </p:spPr>
        <p:txBody>
          <a:bodyPr vert="horz" wrap="square" lIns="95462" tIns="47731" rIns="95462" bIns="47731" rtlCol="0" anchor="ctr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3274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Проактивный</a:t>
            </a:r>
            <a:r>
              <a:rPr lang="ru-RU" sz="3274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3274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формат</a:t>
            </a:r>
            <a:r>
              <a:rPr lang="ru-RU" sz="3274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предоставления налоговых льгот физлицам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105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(</a:t>
            </a:r>
            <a:r>
              <a:rPr lang="ru-RU" sz="2105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ст.ст</a:t>
            </a:r>
            <a:r>
              <a:rPr lang="ru-RU" sz="2105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</a:t>
            </a:r>
            <a:r>
              <a:rPr lang="en-US" sz="2105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361.1</a:t>
            </a:r>
            <a:r>
              <a:rPr lang="ru-RU" sz="2105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, </a:t>
            </a:r>
            <a:r>
              <a:rPr lang="ru-RU" sz="2105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396, 407 НК РФ в ред. </a:t>
            </a:r>
            <a:r>
              <a:rPr lang="ru-RU" sz="2105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ФЗ </a:t>
            </a:r>
            <a:r>
              <a:rPr lang="ru-RU" sz="2105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№ </a:t>
            </a:r>
            <a:r>
              <a:rPr lang="ru-RU" sz="2105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63-ФЗ, №325-ФЗ)</a:t>
            </a:r>
            <a:endParaRPr lang="ru-RU" sz="2105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34550" y="6072116"/>
            <a:ext cx="725488" cy="554400"/>
          </a:xfrm>
          <a:prstGeom prst="rect">
            <a:avLst/>
          </a:prstGeom>
        </p:spPr>
        <p:txBody>
          <a:bodyPr vert="horz" lIns="83687" tIns="41843" rIns="83687" bIns="41843" rtlCol="0" anchor="ctr">
            <a:normAutofit/>
          </a:bodyPr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1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712171" y="6743954"/>
            <a:ext cx="724718" cy="554170"/>
          </a:xfrm>
        </p:spPr>
        <p:txBody>
          <a:bodyPr/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99350" y="3443794"/>
            <a:ext cx="1069340" cy="1069340"/>
          </a:xfrm>
          <a:prstGeom prst="rect">
            <a:avLst/>
          </a:prstGeom>
        </p:spPr>
        <p:txBody>
          <a:bodyPr vert="horz" wrap="none" lIns="121980" tIns="60990" rIns="121980" bIns="60990" rtlCol="0" anchor="ctr">
            <a:normAutofit/>
          </a:bodyPr>
          <a:lstStyle/>
          <a:p>
            <a:pPr defTabSz="1219750">
              <a:spcBef>
                <a:spcPct val="0"/>
              </a:spcBef>
            </a:pPr>
            <a:endParaRPr lang="ru-RU" sz="5613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800880" y="4932592"/>
            <a:ext cx="589465" cy="117893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/>
          </a:p>
        </p:txBody>
      </p:sp>
      <p:sp>
        <p:nvSpPr>
          <p:cNvPr id="59" name="Прямоугольник 58"/>
          <p:cNvSpPr/>
          <p:nvPr/>
        </p:nvSpPr>
        <p:spPr>
          <a:xfrm>
            <a:off x="9758780" y="4932592"/>
            <a:ext cx="631500" cy="117893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/>
          </a:p>
        </p:txBody>
      </p:sp>
      <p:pic>
        <p:nvPicPr>
          <p:cNvPr id="2050" name="Picture 2" descr="D:\для слайдов\FNS_logo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9" y="3032205"/>
            <a:ext cx="2476089" cy="25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ля слайдов\liberales-pe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9" y="2388434"/>
            <a:ext cx="2056959" cy="30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ля слайдов\gibd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16" y="5602052"/>
            <a:ext cx="926303" cy="87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ля слайдов\ПФР эмблем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66" y="2434721"/>
            <a:ext cx="651805" cy="63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04500" y="3058079"/>
            <a:ext cx="926303" cy="252628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>
              <a:spcBef>
                <a:spcPct val="0"/>
              </a:spcBef>
            </a:pPr>
            <a:r>
              <a:rPr lang="ru-RU" sz="5613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ПФР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40011" y="3905352"/>
            <a:ext cx="1053113" cy="252628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>
              <a:spcBef>
                <a:spcPct val="0"/>
              </a:spcBef>
            </a:pPr>
            <a:r>
              <a:rPr lang="ru-RU" sz="5613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Росреестр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H="1">
            <a:off x="6104501" y="3276591"/>
            <a:ext cx="4159448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6104234" y="4128266"/>
            <a:ext cx="4159448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6104501" y="5038042"/>
            <a:ext cx="4159448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50305" y="5710595"/>
            <a:ext cx="3533168" cy="759100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lnSpcReduction="10000"/>
          </a:bodyPr>
          <a:lstStyle/>
          <a:p>
            <a:pPr defTabSz="1219750">
              <a:spcBef>
                <a:spcPct val="0"/>
              </a:spcBef>
            </a:pPr>
            <a:r>
              <a:rPr lang="ru-RU" sz="2105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– о возврате </a:t>
            </a:r>
            <a:endParaRPr lang="ru-RU" sz="2105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219750">
              <a:spcBef>
                <a:spcPct val="0"/>
              </a:spcBef>
            </a:pPr>
            <a:r>
              <a:rPr lang="ru-RU" sz="2105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105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 угнанных ТС</a:t>
            </a:r>
            <a:endParaRPr lang="ru-RU" sz="2105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50306" y="2349072"/>
            <a:ext cx="3533165" cy="971717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40000" lnSpcReduction="20000"/>
          </a:bodyPr>
          <a:lstStyle/>
          <a:p>
            <a:pPr defTabSz="1219750">
              <a:spcBef>
                <a:spcPct val="0"/>
              </a:spcBef>
            </a:pPr>
            <a:r>
              <a:rPr lang="ru-RU" sz="5613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– о пенсионерах</a:t>
            </a:r>
          </a:p>
          <a:p>
            <a:pPr defTabSz="1219750">
              <a:spcBef>
                <a:spcPct val="0"/>
              </a:spcBef>
            </a:pPr>
            <a:r>
              <a:rPr lang="ru-RU" sz="5613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– о «</a:t>
            </a:r>
            <a:r>
              <a:rPr lang="ru-RU" sz="5613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предпенсионерах</a:t>
            </a:r>
            <a:r>
              <a:rPr lang="ru-RU" sz="5613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defTabSz="1219750">
              <a:spcBef>
                <a:spcPct val="0"/>
              </a:spcBef>
            </a:pPr>
            <a:r>
              <a:rPr lang="ru-RU" sz="5613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– об инвалидах</a:t>
            </a:r>
            <a:endParaRPr lang="ru-RU" sz="5613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993722" y="4701755"/>
            <a:ext cx="1177756" cy="365457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>
              <a:spcBef>
                <a:spcPct val="0"/>
              </a:spcBef>
            </a:pPr>
            <a:r>
              <a:rPr lang="ru-RU" sz="5613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Соцзащита</a:t>
            </a:r>
            <a:endParaRPr lang="ru-RU" sz="5613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950305" y="3310707"/>
            <a:ext cx="3489183" cy="762410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40000" lnSpcReduction="20000"/>
          </a:bodyPr>
          <a:lstStyle/>
          <a:p>
            <a:pPr defTabSz="1219750">
              <a:spcBef>
                <a:spcPct val="0"/>
              </a:spcBef>
            </a:pPr>
            <a:r>
              <a:rPr lang="ru-RU" sz="5613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– о хоз. постройках </a:t>
            </a:r>
          </a:p>
          <a:p>
            <a:pPr defTabSz="1219750">
              <a:spcBef>
                <a:spcPct val="0"/>
              </a:spcBef>
            </a:pPr>
            <a:r>
              <a:rPr lang="ru-RU" sz="5613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 не более 50 </a:t>
            </a:r>
            <a:r>
              <a:rPr lang="ru-RU" sz="5613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кв.м</a:t>
            </a:r>
            <a:r>
              <a:rPr lang="ru-RU" sz="5613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930172" y="4171914"/>
            <a:ext cx="3530237" cy="748249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/>
          </a:bodyPr>
          <a:lstStyle/>
          <a:p>
            <a:pPr defTabSz="1219750">
              <a:spcBef>
                <a:spcPct val="0"/>
              </a:spcBef>
            </a:pPr>
            <a:r>
              <a:rPr lang="ru-RU" sz="2222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– о многодетных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5136200" y="2754404"/>
            <a:ext cx="852679" cy="28527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/>
          </a:p>
        </p:txBody>
      </p:sp>
      <p:pic>
        <p:nvPicPr>
          <p:cNvPr id="2062" name="Picture 14" descr="\\c0020-app008.dmz.tax.nalog.ru\DavWWWRoot\inetdata\0000-06-057\Мои документы\My Pictures\145497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066091"/>
            <a:ext cx="505326" cy="4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Стрелка влево 75"/>
          <p:cNvSpPr/>
          <p:nvPr/>
        </p:nvSpPr>
        <p:spPr>
          <a:xfrm>
            <a:off x="5136200" y="3574849"/>
            <a:ext cx="852679" cy="28527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/>
          </a:p>
        </p:txBody>
      </p:sp>
      <p:sp>
        <p:nvSpPr>
          <p:cNvPr id="77" name="Стрелка влево 76"/>
          <p:cNvSpPr/>
          <p:nvPr/>
        </p:nvSpPr>
        <p:spPr>
          <a:xfrm>
            <a:off x="5136200" y="4454306"/>
            <a:ext cx="852679" cy="28527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/>
          </a:p>
        </p:txBody>
      </p:sp>
      <p:sp>
        <p:nvSpPr>
          <p:cNvPr id="78" name="Стрелка влево 77"/>
          <p:cNvSpPr/>
          <p:nvPr/>
        </p:nvSpPr>
        <p:spPr>
          <a:xfrm>
            <a:off x="5136200" y="5236784"/>
            <a:ext cx="852679" cy="28527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/>
          </a:p>
        </p:txBody>
      </p:sp>
      <p:pic>
        <p:nvPicPr>
          <p:cNvPr id="79" name="Picture 14" descr="\\c0020-app008.dmz.tax.nalog.ru\DavWWWRoot\inetdata\0000-06-057\Мои документы\My Pictures\14549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917766"/>
            <a:ext cx="505326" cy="4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4" descr="\\c0020-app008.dmz.tax.nalog.ru\DavWWWRoot\inetdata\0000-06-057\Мои документы\My Pictures\14549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4772626"/>
            <a:ext cx="505326" cy="4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Прямая соединительная линия 80"/>
          <p:cNvCxnSpPr/>
          <p:nvPr/>
        </p:nvCxnSpPr>
        <p:spPr>
          <a:xfrm flipH="1">
            <a:off x="6104501" y="5719993"/>
            <a:ext cx="4159448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2" descr="D:\для слайдов\FNS_logo_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93" y="5127511"/>
            <a:ext cx="503716" cy="51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Стрелка влево 82"/>
          <p:cNvSpPr/>
          <p:nvPr/>
        </p:nvSpPr>
        <p:spPr>
          <a:xfrm>
            <a:off x="5136200" y="5979218"/>
            <a:ext cx="852679" cy="28527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/>
          </a:p>
        </p:txBody>
      </p:sp>
      <p:pic>
        <p:nvPicPr>
          <p:cNvPr id="84" name="Picture 14" descr="\\c0020-app008.dmz.tax.nalog.ru\DavWWWRoot\inetdata\0000-06-057\Мои документы\My Pictures\14549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558218"/>
            <a:ext cx="505326" cy="4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6940327" y="5041410"/>
            <a:ext cx="3530236" cy="689308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92500" lnSpcReduction="20000"/>
          </a:bodyPr>
          <a:lstStyle/>
          <a:p>
            <a:pPr defTabSz="1219750">
              <a:spcBef>
                <a:spcPct val="0"/>
              </a:spcBef>
            </a:pPr>
            <a:r>
              <a:rPr lang="ru-RU" sz="2222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– заявленные льготы </a:t>
            </a:r>
          </a:p>
          <a:p>
            <a:pPr defTabSz="1219750">
              <a:spcBef>
                <a:spcPct val="0"/>
              </a:spcBef>
            </a:pPr>
            <a:r>
              <a:rPr lang="ru-RU" sz="2222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 по другим налогам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978" y="5451170"/>
            <a:ext cx="1929351" cy="488406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>
              <a:spcBef>
                <a:spcPct val="0"/>
              </a:spcBef>
            </a:pPr>
            <a:r>
              <a:rPr lang="ru-RU" sz="2339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ЗАЯВЛЕНИЕ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88880" y="6330311"/>
            <a:ext cx="1292230" cy="625598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>
              <a:spcBef>
                <a:spcPct val="0"/>
              </a:spcBef>
            </a:pPr>
            <a:r>
              <a:rPr lang="ru-RU" sz="5613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ГИБДД, </a:t>
            </a:r>
            <a:r>
              <a:rPr lang="ru-RU" sz="5613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гостехнадзор</a:t>
            </a:r>
            <a:r>
              <a:rPr lang="ru-RU" sz="5613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и др.</a:t>
            </a:r>
            <a:endParaRPr lang="ru-RU" sz="5613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47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336329" y="3417931"/>
            <a:ext cx="2778626" cy="1192273"/>
          </a:xfrm>
          <a:prstGeom prst="ellipse">
            <a:avLst/>
          </a:prstGeom>
          <a:blipFill dpi="0" rotWithShape="1">
            <a:blip r:embed="rId2">
              <a:alphaModFix amt="40000"/>
            </a:blip>
            <a:srcRect/>
            <a:stretch>
              <a:fillRect l="-3000" t="-17000" r="-2000" b="-1000"/>
            </a:stretch>
          </a:blipFill>
          <a:ln w="63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6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56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1893888" y="4435475"/>
            <a:ext cx="2849562" cy="184943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4725" y="222250"/>
            <a:ext cx="9347200" cy="7810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274" b="0" spc="-58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Ключевые изменения </a:t>
            </a:r>
            <a:r>
              <a:rPr lang="ru-RU" sz="3274" b="0" spc="-5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налогового администрирования 201</a:t>
            </a:r>
            <a:r>
              <a:rPr lang="en-US" sz="3274" b="0" spc="-58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9</a:t>
            </a:r>
            <a:r>
              <a:rPr lang="ru-RU" sz="3274" b="0" spc="-58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-2020 </a:t>
            </a:r>
            <a:r>
              <a:rPr lang="ru-RU" sz="3274" b="0" spc="-58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гг</a:t>
            </a:r>
            <a:endParaRPr lang="ru-RU" sz="3274" b="0" spc="-58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7075" y="1358900"/>
            <a:ext cx="7326313" cy="2060575"/>
          </a:xfrm>
          <a:prstGeom prst="rect">
            <a:avLst/>
          </a:prstGeom>
        </p:spPr>
        <p:txBody>
          <a:bodyPr lIns="121980" tIns="60990" rIns="121980" bIns="60990" anchor="ctr"/>
          <a:lstStyle/>
          <a:p>
            <a:pPr marL="3713" algn="ctr" defTabSz="12197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988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</a:t>
            </a:r>
            <a:r>
              <a:rPr lang="ru-RU" sz="198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Ограничение 10% роста налога</a:t>
            </a:r>
          </a:p>
          <a:p>
            <a:pPr marL="3713" algn="ctr" defTabSz="12197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988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НС 0,3% по ЗУ (ИЖС, ЛПХ, дач...) </a:t>
            </a:r>
          </a:p>
          <a:p>
            <a:pPr marL="3713" algn="ctr" defTabSz="12197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неиспользуемым в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предп.деят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</a:t>
            </a:r>
          </a:p>
          <a:p>
            <a:pPr marL="3713" algn="ctr" defTabSz="12197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988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3.</a:t>
            </a:r>
            <a:r>
              <a:rPr lang="ru-RU" sz="198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Пропорциональный расчет налога</a:t>
            </a:r>
          </a:p>
          <a:p>
            <a:pPr marL="3713" algn="ctr" defTabSz="12197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при изм. характеристик участка</a:t>
            </a:r>
          </a:p>
          <a:p>
            <a:pPr marL="3713" algn="ctr" defTabSz="12197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988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4</a:t>
            </a:r>
            <a:r>
              <a:rPr lang="en-US" sz="1988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</a:t>
            </a:r>
            <a:r>
              <a:rPr lang="ru-RU" sz="198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Налоговый вычет многодетным, </a:t>
            </a:r>
          </a:p>
          <a:p>
            <a:pPr marL="3713" algn="ctr" defTabSz="12197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988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предпенсионерам</a:t>
            </a:r>
            <a:endParaRPr lang="ru-RU" sz="1988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713" algn="ctr" defTabSz="12197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1988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8375" y="3106738"/>
            <a:ext cx="504825" cy="1179512"/>
          </a:xfrm>
          <a:prstGeom prst="rect">
            <a:avLst/>
          </a:prstGeom>
        </p:spPr>
        <p:txBody>
          <a:bodyPr lIns="121980" tIns="60990" rIns="121980" bIns="60990" anchor="ctr">
            <a:normAutofit/>
          </a:bodyPr>
          <a:lstStyle/>
          <a:p>
            <a:pPr defTabSz="1219750" eaLnBrk="1" fontAlgn="auto" hangingPunct="1">
              <a:spcAft>
                <a:spcPts val="0"/>
              </a:spcAft>
              <a:defRPr/>
            </a:pPr>
            <a:endParaRPr lang="ru-RU" sz="5613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1550" y="2655888"/>
            <a:ext cx="3168650" cy="3260725"/>
          </a:xfrm>
          <a:prstGeom prst="rect">
            <a:avLst/>
          </a:prstGeom>
        </p:spPr>
        <p:txBody>
          <a:bodyPr lIns="121980" tIns="60990" rIns="121980" bIns="60990" anchor="ctr">
            <a:normAutofit/>
          </a:bodyPr>
          <a:lstStyle/>
          <a:p>
            <a:pPr marL="177800" indent="-177800" defTabSz="1219750" eaLnBrk="1" fontAlgn="auto" hangingPunct="1">
              <a:spcAft>
                <a:spcPts val="0"/>
              </a:spcAft>
              <a:defRPr/>
            </a:pPr>
            <a:r>
              <a:rPr lang="ru-RU" sz="1988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Новый порядок применения кадастровой стоимости</a:t>
            </a:r>
          </a:p>
          <a:p>
            <a:pPr marL="266700" indent="-266700" defTabSz="121975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Ограничение перерасчетов, при увеличении уплаченного налога</a:t>
            </a:r>
            <a:r>
              <a:rPr lang="ru-RU" sz="198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09850" y="5200650"/>
            <a:ext cx="6337300" cy="1625600"/>
          </a:xfrm>
          <a:prstGeom prst="rect">
            <a:avLst/>
          </a:prstGeom>
        </p:spPr>
        <p:txBody>
          <a:bodyPr lIns="121980" tIns="60990" rIns="121980" bIns="60990" anchor="ctr"/>
          <a:lstStyle/>
          <a:p>
            <a:pPr algn="ctr" defTabSz="12197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1.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Ограничение 10% роста налога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 defTabSz="12197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988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</a:t>
            </a:r>
            <a:r>
              <a:rPr lang="ru-RU" sz="198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Объекты, прекратившие существование </a:t>
            </a:r>
          </a:p>
          <a:p>
            <a:pPr algn="ctr" defTabSz="12197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98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не облагаются (при наличии оснований) </a:t>
            </a:r>
          </a:p>
          <a:p>
            <a:pPr algn="ctr" defTabSz="12197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988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3.</a:t>
            </a:r>
            <a:r>
              <a:rPr lang="ru-RU" sz="198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Дополнит. налоговый вычет многодетным</a:t>
            </a:r>
            <a:r>
              <a:rPr lang="ru-RU" sz="198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 defTabSz="12197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988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4.</a:t>
            </a:r>
            <a:r>
              <a:rPr lang="ru-RU" sz="198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Льготы </a:t>
            </a:r>
            <a:r>
              <a:rPr lang="ru-RU" sz="1988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предпенсионерам</a:t>
            </a:r>
            <a:r>
              <a:rPr lang="ru-RU" sz="198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1988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8675" y="908050"/>
            <a:ext cx="4210050" cy="336550"/>
          </a:xfrm>
          <a:prstGeom prst="rect">
            <a:avLst/>
          </a:prstGeom>
        </p:spPr>
        <p:txBody>
          <a:bodyPr lIns="121980" tIns="60990" rIns="121980" bIns="60990" anchor="ctr"/>
          <a:lstStyle/>
          <a:p>
            <a:pPr algn="ctr" defTabSz="1219750" eaLnBrk="1" fontAlgn="auto" hangingPunct="1">
              <a:spcAft>
                <a:spcPts val="0"/>
              </a:spcAft>
              <a:defRPr/>
            </a:pPr>
            <a:r>
              <a:rPr lang="ru-RU" sz="2105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Земельный</a:t>
            </a:r>
            <a:r>
              <a:rPr lang="ru-RU" sz="2105" b="1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налог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42125" y="3008313"/>
            <a:ext cx="4210050" cy="336550"/>
          </a:xfrm>
          <a:prstGeom prst="rect">
            <a:avLst/>
          </a:prstGeom>
        </p:spPr>
        <p:txBody>
          <a:bodyPr lIns="121980" tIns="60990" rIns="121980" bIns="60990" anchor="ctr"/>
          <a:lstStyle/>
          <a:p>
            <a:pPr algn="ctr" defTabSz="121975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105" b="1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Общее </a:t>
            </a:r>
            <a:r>
              <a:rPr lang="ru-RU" sz="2105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 местным</a:t>
            </a:r>
          </a:p>
          <a:p>
            <a:pPr algn="ctr" defTabSz="121975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105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налогам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6663" y="4610100"/>
            <a:ext cx="3897312" cy="544513"/>
          </a:xfrm>
          <a:prstGeom prst="rect">
            <a:avLst/>
          </a:prstGeom>
        </p:spPr>
        <p:txBody>
          <a:bodyPr lIns="121980" tIns="60990" rIns="121980" bIns="60990" anchor="ctr"/>
          <a:lstStyle/>
          <a:p>
            <a:pPr algn="ctr" defTabSz="121975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105" b="1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 на </a:t>
            </a:r>
            <a:r>
              <a:rPr lang="ru-RU" sz="2105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имущество </a:t>
            </a:r>
          </a:p>
          <a:p>
            <a:pPr algn="ctr" defTabSz="121975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105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физических лиц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55563" y="2590800"/>
            <a:ext cx="3749676" cy="336550"/>
          </a:xfrm>
          <a:prstGeom prst="rect">
            <a:avLst/>
          </a:prstGeom>
        </p:spPr>
        <p:txBody>
          <a:bodyPr lIns="121980" tIns="60990" rIns="121980" bIns="60990" anchor="ctr"/>
          <a:lstStyle/>
          <a:p>
            <a:pPr algn="ctr" defTabSz="1219750" eaLnBrk="1" fontAlgn="auto" hangingPunct="1">
              <a:spcAft>
                <a:spcPts val="0"/>
              </a:spcAft>
              <a:defRPr/>
            </a:pPr>
            <a:r>
              <a:rPr lang="ru-RU" sz="2105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Транспортный</a:t>
            </a:r>
            <a:r>
              <a:rPr lang="ru-RU" sz="2105" b="1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налог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21088" y="3844925"/>
            <a:ext cx="4210050" cy="338138"/>
          </a:xfrm>
          <a:prstGeom prst="rect">
            <a:avLst/>
          </a:prstGeom>
        </p:spPr>
        <p:txBody>
          <a:bodyPr lIns="121980" tIns="60990" rIns="121980" bIns="60990" anchor="ctr"/>
          <a:lstStyle/>
          <a:p>
            <a:pPr algn="ctr" defTabSz="1219750" eaLnBrk="1" fontAlgn="auto" hangingPunct="1">
              <a:spcAft>
                <a:spcPts val="0"/>
              </a:spcAft>
              <a:defRPr/>
            </a:pPr>
            <a:r>
              <a:rPr lang="ru-RU" sz="4444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БЮДЖЕТ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725613" y="1866900"/>
            <a:ext cx="3017837" cy="1725613"/>
          </a:xfrm>
          <a:prstGeom prst="line">
            <a:avLst/>
          </a:prstGeom>
          <a:ln w="6350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708775" y="4435475"/>
            <a:ext cx="2749550" cy="164465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708775" y="1866900"/>
            <a:ext cx="2965450" cy="1725613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1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12325" y="6697663"/>
            <a:ext cx="723900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414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700" smtClean="0">
                <a:solidFill>
                  <a:schemeClr val="bg1"/>
                </a:solidFill>
              </a:rPr>
              <a:t>8</a:t>
            </a:r>
            <a:endParaRPr lang="ru-RU" altLang="ru-RU" sz="270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363" y="2446338"/>
            <a:ext cx="4324350" cy="3540125"/>
          </a:xfrm>
          <a:prstGeom prst="rect">
            <a:avLst/>
          </a:prstGeom>
        </p:spPr>
        <p:txBody>
          <a:bodyPr lIns="121980" tIns="60990" rIns="121980" bIns="60990" anchor="ctr"/>
          <a:lstStyle/>
          <a:p>
            <a:pPr marL="444500" indent="-255588" defTabSz="1219750" eaLnBrk="1" fontAlgn="auto" hangingPunct="1">
              <a:spcAft>
                <a:spcPts val="0"/>
              </a:spcAft>
              <a:defRPr/>
            </a:pPr>
            <a:r>
              <a:rPr lang="ru-RU" sz="1988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</a:t>
            </a:r>
            <a:r>
              <a:rPr lang="ru-RU" sz="198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Угнанные ТС не облагаются до их возврата</a:t>
            </a:r>
          </a:p>
          <a:p>
            <a:pPr marL="444500" indent="-255588" defTabSz="121975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Исключены К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= 1.3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1.5 по дорогим легковым автомобилям (ДЛА)</a:t>
            </a:r>
          </a:p>
          <a:p>
            <a:pPr marL="444500" indent="-255588" defTabSz="121975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3.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Новый перечень ДЛА</a:t>
            </a:r>
          </a:p>
          <a:p>
            <a:pPr marL="444500" indent="-255588" defTabSz="121975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4.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Отмена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фед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льготы по «Платону»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444500" indent="-255588" defTabSz="1219750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79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28094</TotalTime>
  <Words>673</Words>
  <Application>Microsoft Office PowerPoint</Application>
  <PresentationFormat>Произвольный</PresentationFormat>
  <Paragraphs>122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Times New Roman</vt:lpstr>
      <vt:lpstr>Present_FNS2012_A4</vt:lpstr>
      <vt:lpstr>Презентация PowerPoint</vt:lpstr>
      <vt:lpstr>Начисления имущественных налогов  физическим лицам в 2020 году</vt:lpstr>
      <vt:lpstr>Направлено 658 тыс. налоговых уведомлений,  из которых:</vt:lpstr>
      <vt:lpstr>Презентация PowerPoint</vt:lpstr>
      <vt:lpstr>Изменение формы налогового уведомления</vt:lpstr>
      <vt:lpstr>С налогового периода 2019 года действуют</vt:lpstr>
      <vt:lpstr>Презентация PowerPoint</vt:lpstr>
      <vt:lpstr>Презентация PowerPoint</vt:lpstr>
      <vt:lpstr>Ключевые изменения налогового администрирования 2019-2020 гг</vt:lpstr>
      <vt:lpstr>Презентация PowerPoint</vt:lpstr>
      <vt:lpstr>Презентация PowerPoint</vt:lpstr>
      <vt:lpstr>Основные нормативные документы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Кузнецов Евгений Петрович</cp:lastModifiedBy>
  <cp:revision>1357</cp:revision>
  <cp:lastPrinted>2020-10-20T08:36:28Z</cp:lastPrinted>
  <dcterms:created xsi:type="dcterms:W3CDTF">2013-04-18T07:19:29Z</dcterms:created>
  <dcterms:modified xsi:type="dcterms:W3CDTF">2020-10-20T09:22:51Z</dcterms:modified>
</cp:coreProperties>
</file>